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8"/>
  </p:notesMasterIdLst>
  <p:sldIdLst>
    <p:sldId id="256" r:id="rId5"/>
    <p:sldId id="257" r:id="rId6"/>
    <p:sldId id="259" r:id="rId7"/>
    <p:sldId id="258"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49" r:id="rId87"/>
    <p:sldId id="339" r:id="rId88"/>
    <p:sldId id="340" r:id="rId89"/>
    <p:sldId id="341" r:id="rId90"/>
    <p:sldId id="342" r:id="rId91"/>
    <p:sldId id="343" r:id="rId92"/>
    <p:sldId id="344" r:id="rId93"/>
    <p:sldId id="345" r:id="rId94"/>
    <p:sldId id="346" r:id="rId95"/>
    <p:sldId id="347" r:id="rId96"/>
    <p:sldId id="34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A01D1D-EB4B-444D-A8B5-73D7F891B4E8}" v="45" dt="2021-02-05T11:03:47.6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60" d="100"/>
          <a:sy n="60" d="100"/>
        </p:scale>
        <p:origin x="72" y="1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8F39C7-F407-461A-A7A9-C3402D6E0559}" type="datetimeFigureOut">
              <a:rPr lang="en-CA" smtClean="0"/>
              <a:t>2021-02-05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64CA71-7428-4A3F-96A3-2C2682112884}" type="slidenum">
              <a:rPr lang="en-CA" smtClean="0"/>
              <a:t>‹#›</a:t>
            </a:fld>
            <a:endParaRPr lang="en-CA"/>
          </a:p>
        </p:txBody>
      </p:sp>
    </p:spTree>
    <p:extLst>
      <p:ext uri="{BB962C8B-B14F-4D97-AF65-F5344CB8AC3E}">
        <p14:creationId xmlns:p14="http://schemas.microsoft.com/office/powerpoint/2010/main" val="1896570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 </a:t>
            </a:r>
            <a:r>
              <a:rPr lang="en-CA" dirty="0" err="1"/>
              <a:t>Rapita</a:t>
            </a:r>
            <a:r>
              <a:rPr lang="en-CA" dirty="0"/>
              <a:t> Systems Ltd., shorturl.at/DIMS3, retrieved January 6th, 2021.</a:t>
            </a:r>
          </a:p>
        </p:txBody>
      </p:sp>
      <p:sp>
        <p:nvSpPr>
          <p:cNvPr id="4" name="Slide Number Placeholder 3"/>
          <p:cNvSpPr>
            <a:spLocks noGrp="1"/>
          </p:cNvSpPr>
          <p:nvPr>
            <p:ph type="sldNum" sz="quarter" idx="5"/>
          </p:nvPr>
        </p:nvSpPr>
        <p:spPr/>
        <p:txBody>
          <a:bodyPr/>
          <a:lstStyle/>
          <a:p>
            <a:fld id="{0164CA71-7428-4A3F-96A3-2C2682112884}" type="slidenum">
              <a:rPr lang="en-CA" smtClean="0"/>
              <a:t>41</a:t>
            </a:fld>
            <a:endParaRPr lang="en-CA"/>
          </a:p>
        </p:txBody>
      </p:sp>
    </p:spTree>
    <p:extLst>
      <p:ext uri="{BB962C8B-B14F-4D97-AF65-F5344CB8AC3E}">
        <p14:creationId xmlns:p14="http://schemas.microsoft.com/office/powerpoint/2010/main" val="113570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F80C2-0735-44AD-B7B0-70D64FB765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0E04F0CB-21DE-4EDB-9E9D-4594869FBF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722E24A-34BC-4244-BCE7-2C8F37753C31}"/>
              </a:ext>
            </a:extLst>
          </p:cNvPr>
          <p:cNvSpPr>
            <a:spLocks noGrp="1"/>
          </p:cNvSpPr>
          <p:nvPr>
            <p:ph type="dt" sz="half" idx="10"/>
          </p:nvPr>
        </p:nvSpPr>
        <p:spPr/>
        <p:txBody>
          <a:bodyPr/>
          <a:lstStyle/>
          <a:p>
            <a:fld id="{16B27868-83E2-4CA1-BF49-E2EE5667A9E4}" type="datetimeFigureOut">
              <a:rPr lang="en-CA" smtClean="0"/>
              <a:t>2021-02-05</a:t>
            </a:fld>
            <a:endParaRPr lang="en-CA"/>
          </a:p>
        </p:txBody>
      </p:sp>
      <p:sp>
        <p:nvSpPr>
          <p:cNvPr id="5" name="Footer Placeholder 4">
            <a:extLst>
              <a:ext uri="{FF2B5EF4-FFF2-40B4-BE49-F238E27FC236}">
                <a16:creationId xmlns:a16="http://schemas.microsoft.com/office/drawing/2014/main" id="{C5D5A92D-5480-4921-94BB-BD0B63FFEB7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520668B-11ED-423E-AED9-FD8705200E1E}"/>
              </a:ext>
            </a:extLst>
          </p:cNvPr>
          <p:cNvSpPr>
            <a:spLocks noGrp="1"/>
          </p:cNvSpPr>
          <p:nvPr>
            <p:ph type="sldNum" sz="quarter" idx="12"/>
          </p:nvPr>
        </p:nvSpPr>
        <p:spPr/>
        <p:txBody>
          <a:bodyPr/>
          <a:lstStyle/>
          <a:p>
            <a:fld id="{3CFCF7B0-7ADC-48C9-B200-9069F04904CC}" type="slidenum">
              <a:rPr lang="en-CA" smtClean="0"/>
              <a:t>‹#›</a:t>
            </a:fld>
            <a:endParaRPr lang="en-CA"/>
          </a:p>
        </p:txBody>
      </p:sp>
    </p:spTree>
    <p:extLst>
      <p:ext uri="{BB962C8B-B14F-4D97-AF65-F5344CB8AC3E}">
        <p14:creationId xmlns:p14="http://schemas.microsoft.com/office/powerpoint/2010/main" val="363694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A673C-89E3-430A-B7C8-BC54AEFB56C9}"/>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4FC578E-B9B3-4D23-BF83-B869B6689E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A1B4EAE-9985-4EFF-A9C0-241BF038E468}"/>
              </a:ext>
            </a:extLst>
          </p:cNvPr>
          <p:cNvSpPr>
            <a:spLocks noGrp="1"/>
          </p:cNvSpPr>
          <p:nvPr>
            <p:ph type="dt" sz="half" idx="10"/>
          </p:nvPr>
        </p:nvSpPr>
        <p:spPr/>
        <p:txBody>
          <a:bodyPr/>
          <a:lstStyle/>
          <a:p>
            <a:fld id="{16B27868-83E2-4CA1-BF49-E2EE5667A9E4}" type="datetimeFigureOut">
              <a:rPr lang="en-CA" smtClean="0"/>
              <a:t>2021-02-05</a:t>
            </a:fld>
            <a:endParaRPr lang="en-CA"/>
          </a:p>
        </p:txBody>
      </p:sp>
      <p:sp>
        <p:nvSpPr>
          <p:cNvPr id="5" name="Footer Placeholder 4">
            <a:extLst>
              <a:ext uri="{FF2B5EF4-FFF2-40B4-BE49-F238E27FC236}">
                <a16:creationId xmlns:a16="http://schemas.microsoft.com/office/drawing/2014/main" id="{E2605B81-D0C1-40C7-9014-8FEF88CA4D2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F3A23B7-4D1E-4F3F-A1CC-C98FF8F24330}"/>
              </a:ext>
            </a:extLst>
          </p:cNvPr>
          <p:cNvSpPr>
            <a:spLocks noGrp="1"/>
          </p:cNvSpPr>
          <p:nvPr>
            <p:ph type="sldNum" sz="quarter" idx="12"/>
          </p:nvPr>
        </p:nvSpPr>
        <p:spPr/>
        <p:txBody>
          <a:bodyPr/>
          <a:lstStyle/>
          <a:p>
            <a:fld id="{3CFCF7B0-7ADC-48C9-B200-9069F04904CC}" type="slidenum">
              <a:rPr lang="en-CA" smtClean="0"/>
              <a:t>‹#›</a:t>
            </a:fld>
            <a:endParaRPr lang="en-CA"/>
          </a:p>
        </p:txBody>
      </p:sp>
    </p:spTree>
    <p:extLst>
      <p:ext uri="{BB962C8B-B14F-4D97-AF65-F5344CB8AC3E}">
        <p14:creationId xmlns:p14="http://schemas.microsoft.com/office/powerpoint/2010/main" val="3050084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0B7D97-1881-4536-A90B-BB6A077842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26F2A51-131E-4851-8309-ABB984A52B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C9CD3C0-376F-408C-A567-B8987F7BC87E}"/>
              </a:ext>
            </a:extLst>
          </p:cNvPr>
          <p:cNvSpPr>
            <a:spLocks noGrp="1"/>
          </p:cNvSpPr>
          <p:nvPr>
            <p:ph type="dt" sz="half" idx="10"/>
          </p:nvPr>
        </p:nvSpPr>
        <p:spPr/>
        <p:txBody>
          <a:bodyPr/>
          <a:lstStyle/>
          <a:p>
            <a:fld id="{16B27868-83E2-4CA1-BF49-E2EE5667A9E4}" type="datetimeFigureOut">
              <a:rPr lang="en-CA" smtClean="0"/>
              <a:t>2021-02-05</a:t>
            </a:fld>
            <a:endParaRPr lang="en-CA"/>
          </a:p>
        </p:txBody>
      </p:sp>
      <p:sp>
        <p:nvSpPr>
          <p:cNvPr id="5" name="Footer Placeholder 4">
            <a:extLst>
              <a:ext uri="{FF2B5EF4-FFF2-40B4-BE49-F238E27FC236}">
                <a16:creationId xmlns:a16="http://schemas.microsoft.com/office/drawing/2014/main" id="{32078BE2-4A9F-460F-B88C-5E9AAED025E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A8F1801-5877-4E6D-80B2-EEA56E20A652}"/>
              </a:ext>
            </a:extLst>
          </p:cNvPr>
          <p:cNvSpPr>
            <a:spLocks noGrp="1"/>
          </p:cNvSpPr>
          <p:nvPr>
            <p:ph type="sldNum" sz="quarter" idx="12"/>
          </p:nvPr>
        </p:nvSpPr>
        <p:spPr/>
        <p:txBody>
          <a:bodyPr/>
          <a:lstStyle/>
          <a:p>
            <a:fld id="{3CFCF7B0-7ADC-48C9-B200-9069F04904CC}" type="slidenum">
              <a:rPr lang="en-CA" smtClean="0"/>
              <a:t>‹#›</a:t>
            </a:fld>
            <a:endParaRPr lang="en-CA"/>
          </a:p>
        </p:txBody>
      </p:sp>
    </p:spTree>
    <p:extLst>
      <p:ext uri="{BB962C8B-B14F-4D97-AF65-F5344CB8AC3E}">
        <p14:creationId xmlns:p14="http://schemas.microsoft.com/office/powerpoint/2010/main" val="830620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06DB6-1DEA-4A34-8F2F-AC3F5F57427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B8DC7EE-CE9F-4209-BA7C-CEF8652658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F1448E2-4BBF-4A61-B3DE-04BF019CA344}"/>
              </a:ext>
            </a:extLst>
          </p:cNvPr>
          <p:cNvSpPr>
            <a:spLocks noGrp="1"/>
          </p:cNvSpPr>
          <p:nvPr>
            <p:ph type="dt" sz="half" idx="10"/>
          </p:nvPr>
        </p:nvSpPr>
        <p:spPr/>
        <p:txBody>
          <a:bodyPr/>
          <a:lstStyle/>
          <a:p>
            <a:fld id="{16B27868-83E2-4CA1-BF49-E2EE5667A9E4}" type="datetimeFigureOut">
              <a:rPr lang="en-CA" smtClean="0"/>
              <a:t>2021-02-05</a:t>
            </a:fld>
            <a:endParaRPr lang="en-CA"/>
          </a:p>
        </p:txBody>
      </p:sp>
      <p:sp>
        <p:nvSpPr>
          <p:cNvPr id="5" name="Footer Placeholder 4">
            <a:extLst>
              <a:ext uri="{FF2B5EF4-FFF2-40B4-BE49-F238E27FC236}">
                <a16:creationId xmlns:a16="http://schemas.microsoft.com/office/drawing/2014/main" id="{DC5CC8FB-FC7C-479F-8A34-5BB32B833FB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E24821E-2BFB-4096-AFA6-089930684F03}"/>
              </a:ext>
            </a:extLst>
          </p:cNvPr>
          <p:cNvSpPr>
            <a:spLocks noGrp="1"/>
          </p:cNvSpPr>
          <p:nvPr>
            <p:ph type="sldNum" sz="quarter" idx="12"/>
          </p:nvPr>
        </p:nvSpPr>
        <p:spPr/>
        <p:txBody>
          <a:bodyPr/>
          <a:lstStyle/>
          <a:p>
            <a:fld id="{3CFCF7B0-7ADC-48C9-B200-9069F04904CC}" type="slidenum">
              <a:rPr lang="en-CA" smtClean="0"/>
              <a:t>‹#›</a:t>
            </a:fld>
            <a:endParaRPr lang="en-CA"/>
          </a:p>
        </p:txBody>
      </p:sp>
    </p:spTree>
    <p:extLst>
      <p:ext uri="{BB962C8B-B14F-4D97-AF65-F5344CB8AC3E}">
        <p14:creationId xmlns:p14="http://schemas.microsoft.com/office/powerpoint/2010/main" val="200628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B274-5DDB-45B5-828C-7C73F831B5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704F95B-B6B5-4E03-B02D-B4D97FE7F7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CD3F46-0096-4B37-B842-BB4ADED3AB73}"/>
              </a:ext>
            </a:extLst>
          </p:cNvPr>
          <p:cNvSpPr>
            <a:spLocks noGrp="1"/>
          </p:cNvSpPr>
          <p:nvPr>
            <p:ph type="dt" sz="half" idx="10"/>
          </p:nvPr>
        </p:nvSpPr>
        <p:spPr/>
        <p:txBody>
          <a:bodyPr/>
          <a:lstStyle/>
          <a:p>
            <a:fld id="{16B27868-83E2-4CA1-BF49-E2EE5667A9E4}" type="datetimeFigureOut">
              <a:rPr lang="en-CA" smtClean="0"/>
              <a:t>2021-02-05</a:t>
            </a:fld>
            <a:endParaRPr lang="en-CA"/>
          </a:p>
        </p:txBody>
      </p:sp>
      <p:sp>
        <p:nvSpPr>
          <p:cNvPr id="5" name="Footer Placeholder 4">
            <a:extLst>
              <a:ext uri="{FF2B5EF4-FFF2-40B4-BE49-F238E27FC236}">
                <a16:creationId xmlns:a16="http://schemas.microsoft.com/office/drawing/2014/main" id="{58D5FF34-8B77-420F-ABB8-1A0F80FBB87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5B39F1C-1EE4-4004-A773-D01DF1C1EADF}"/>
              </a:ext>
            </a:extLst>
          </p:cNvPr>
          <p:cNvSpPr>
            <a:spLocks noGrp="1"/>
          </p:cNvSpPr>
          <p:nvPr>
            <p:ph type="sldNum" sz="quarter" idx="12"/>
          </p:nvPr>
        </p:nvSpPr>
        <p:spPr/>
        <p:txBody>
          <a:bodyPr/>
          <a:lstStyle/>
          <a:p>
            <a:fld id="{3CFCF7B0-7ADC-48C9-B200-9069F04904CC}" type="slidenum">
              <a:rPr lang="en-CA" smtClean="0"/>
              <a:t>‹#›</a:t>
            </a:fld>
            <a:endParaRPr lang="en-CA"/>
          </a:p>
        </p:txBody>
      </p:sp>
    </p:spTree>
    <p:extLst>
      <p:ext uri="{BB962C8B-B14F-4D97-AF65-F5344CB8AC3E}">
        <p14:creationId xmlns:p14="http://schemas.microsoft.com/office/powerpoint/2010/main" val="2458327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FB843-5B81-4A9F-8BF7-BC09AA81532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BD1B97F-746D-4F7F-B35F-2233D459CE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B5C65B4-8C1C-4521-AB92-55FAB96502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80570BF-3716-418D-A908-A8FD14EE23F1}"/>
              </a:ext>
            </a:extLst>
          </p:cNvPr>
          <p:cNvSpPr>
            <a:spLocks noGrp="1"/>
          </p:cNvSpPr>
          <p:nvPr>
            <p:ph type="dt" sz="half" idx="10"/>
          </p:nvPr>
        </p:nvSpPr>
        <p:spPr/>
        <p:txBody>
          <a:bodyPr/>
          <a:lstStyle/>
          <a:p>
            <a:fld id="{16B27868-83E2-4CA1-BF49-E2EE5667A9E4}" type="datetimeFigureOut">
              <a:rPr lang="en-CA" smtClean="0"/>
              <a:t>2021-02-05</a:t>
            </a:fld>
            <a:endParaRPr lang="en-CA"/>
          </a:p>
        </p:txBody>
      </p:sp>
      <p:sp>
        <p:nvSpPr>
          <p:cNvPr id="6" name="Footer Placeholder 5">
            <a:extLst>
              <a:ext uri="{FF2B5EF4-FFF2-40B4-BE49-F238E27FC236}">
                <a16:creationId xmlns:a16="http://schemas.microsoft.com/office/drawing/2014/main" id="{006F08E3-40A6-4CC3-8502-D7E58A35EA3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6CC0035-2A50-430E-94EB-A52C682B4D17}"/>
              </a:ext>
            </a:extLst>
          </p:cNvPr>
          <p:cNvSpPr>
            <a:spLocks noGrp="1"/>
          </p:cNvSpPr>
          <p:nvPr>
            <p:ph type="sldNum" sz="quarter" idx="12"/>
          </p:nvPr>
        </p:nvSpPr>
        <p:spPr/>
        <p:txBody>
          <a:bodyPr/>
          <a:lstStyle/>
          <a:p>
            <a:fld id="{3CFCF7B0-7ADC-48C9-B200-9069F04904CC}" type="slidenum">
              <a:rPr lang="en-CA" smtClean="0"/>
              <a:t>‹#›</a:t>
            </a:fld>
            <a:endParaRPr lang="en-CA"/>
          </a:p>
        </p:txBody>
      </p:sp>
    </p:spTree>
    <p:extLst>
      <p:ext uri="{BB962C8B-B14F-4D97-AF65-F5344CB8AC3E}">
        <p14:creationId xmlns:p14="http://schemas.microsoft.com/office/powerpoint/2010/main" val="13103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4882-ACAE-43E8-97F6-240300E626C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0DC893B-A452-4FB5-8CAA-DCB2BB855B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F755B7-EEEC-47CD-B3A7-3F5C49AC4C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EC71E3F-6580-4C30-A421-748D5887BC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B6C66F-061A-4350-94FA-F4BCB822AC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E7463A9-3CD7-4A4A-9BD9-49A8E92E658D}"/>
              </a:ext>
            </a:extLst>
          </p:cNvPr>
          <p:cNvSpPr>
            <a:spLocks noGrp="1"/>
          </p:cNvSpPr>
          <p:nvPr>
            <p:ph type="dt" sz="half" idx="10"/>
          </p:nvPr>
        </p:nvSpPr>
        <p:spPr/>
        <p:txBody>
          <a:bodyPr/>
          <a:lstStyle/>
          <a:p>
            <a:fld id="{16B27868-83E2-4CA1-BF49-E2EE5667A9E4}" type="datetimeFigureOut">
              <a:rPr lang="en-CA" smtClean="0"/>
              <a:t>2021-02-05</a:t>
            </a:fld>
            <a:endParaRPr lang="en-CA"/>
          </a:p>
        </p:txBody>
      </p:sp>
      <p:sp>
        <p:nvSpPr>
          <p:cNvPr id="8" name="Footer Placeholder 7">
            <a:extLst>
              <a:ext uri="{FF2B5EF4-FFF2-40B4-BE49-F238E27FC236}">
                <a16:creationId xmlns:a16="http://schemas.microsoft.com/office/drawing/2014/main" id="{476762F1-8BE4-490A-87CF-D54C389839C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C6B8BF22-3652-4F4C-B548-579E88ABE202}"/>
              </a:ext>
            </a:extLst>
          </p:cNvPr>
          <p:cNvSpPr>
            <a:spLocks noGrp="1"/>
          </p:cNvSpPr>
          <p:nvPr>
            <p:ph type="sldNum" sz="quarter" idx="12"/>
          </p:nvPr>
        </p:nvSpPr>
        <p:spPr/>
        <p:txBody>
          <a:bodyPr/>
          <a:lstStyle/>
          <a:p>
            <a:fld id="{3CFCF7B0-7ADC-48C9-B200-9069F04904CC}" type="slidenum">
              <a:rPr lang="en-CA" smtClean="0"/>
              <a:t>‹#›</a:t>
            </a:fld>
            <a:endParaRPr lang="en-CA"/>
          </a:p>
        </p:txBody>
      </p:sp>
    </p:spTree>
    <p:extLst>
      <p:ext uri="{BB962C8B-B14F-4D97-AF65-F5344CB8AC3E}">
        <p14:creationId xmlns:p14="http://schemas.microsoft.com/office/powerpoint/2010/main" val="657081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08CE4-572C-4F86-B1E3-207E6B01519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13D39A6-138A-48B8-8973-AE13591E327E}"/>
              </a:ext>
            </a:extLst>
          </p:cNvPr>
          <p:cNvSpPr>
            <a:spLocks noGrp="1"/>
          </p:cNvSpPr>
          <p:nvPr>
            <p:ph type="dt" sz="half" idx="10"/>
          </p:nvPr>
        </p:nvSpPr>
        <p:spPr/>
        <p:txBody>
          <a:bodyPr/>
          <a:lstStyle/>
          <a:p>
            <a:fld id="{16B27868-83E2-4CA1-BF49-E2EE5667A9E4}" type="datetimeFigureOut">
              <a:rPr lang="en-CA" smtClean="0"/>
              <a:t>2021-02-05</a:t>
            </a:fld>
            <a:endParaRPr lang="en-CA"/>
          </a:p>
        </p:txBody>
      </p:sp>
      <p:sp>
        <p:nvSpPr>
          <p:cNvPr id="4" name="Footer Placeholder 3">
            <a:extLst>
              <a:ext uri="{FF2B5EF4-FFF2-40B4-BE49-F238E27FC236}">
                <a16:creationId xmlns:a16="http://schemas.microsoft.com/office/drawing/2014/main" id="{479B2CEC-E93A-47C1-A5A5-40F0E0E912F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259CDFE-605E-4F05-832C-D9C8BA2BD9C3}"/>
              </a:ext>
            </a:extLst>
          </p:cNvPr>
          <p:cNvSpPr>
            <a:spLocks noGrp="1"/>
          </p:cNvSpPr>
          <p:nvPr>
            <p:ph type="sldNum" sz="quarter" idx="12"/>
          </p:nvPr>
        </p:nvSpPr>
        <p:spPr/>
        <p:txBody>
          <a:bodyPr/>
          <a:lstStyle/>
          <a:p>
            <a:fld id="{3CFCF7B0-7ADC-48C9-B200-9069F04904CC}" type="slidenum">
              <a:rPr lang="en-CA" smtClean="0"/>
              <a:t>‹#›</a:t>
            </a:fld>
            <a:endParaRPr lang="en-CA"/>
          </a:p>
        </p:txBody>
      </p:sp>
    </p:spTree>
    <p:extLst>
      <p:ext uri="{BB962C8B-B14F-4D97-AF65-F5344CB8AC3E}">
        <p14:creationId xmlns:p14="http://schemas.microsoft.com/office/powerpoint/2010/main" val="57512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C4221E-E746-46A8-94D8-C1E616F83CB5}"/>
              </a:ext>
            </a:extLst>
          </p:cNvPr>
          <p:cNvSpPr>
            <a:spLocks noGrp="1"/>
          </p:cNvSpPr>
          <p:nvPr>
            <p:ph type="dt" sz="half" idx="10"/>
          </p:nvPr>
        </p:nvSpPr>
        <p:spPr/>
        <p:txBody>
          <a:bodyPr/>
          <a:lstStyle/>
          <a:p>
            <a:fld id="{16B27868-83E2-4CA1-BF49-E2EE5667A9E4}" type="datetimeFigureOut">
              <a:rPr lang="en-CA" smtClean="0"/>
              <a:t>2021-02-05</a:t>
            </a:fld>
            <a:endParaRPr lang="en-CA"/>
          </a:p>
        </p:txBody>
      </p:sp>
      <p:sp>
        <p:nvSpPr>
          <p:cNvPr id="3" name="Footer Placeholder 2">
            <a:extLst>
              <a:ext uri="{FF2B5EF4-FFF2-40B4-BE49-F238E27FC236}">
                <a16:creationId xmlns:a16="http://schemas.microsoft.com/office/drawing/2014/main" id="{80BFBD10-8181-40C3-B9D5-58AB25D7344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49DE83DC-38FC-4653-A91B-C2A2A83D0CF7}"/>
              </a:ext>
            </a:extLst>
          </p:cNvPr>
          <p:cNvSpPr>
            <a:spLocks noGrp="1"/>
          </p:cNvSpPr>
          <p:nvPr>
            <p:ph type="sldNum" sz="quarter" idx="12"/>
          </p:nvPr>
        </p:nvSpPr>
        <p:spPr/>
        <p:txBody>
          <a:bodyPr/>
          <a:lstStyle/>
          <a:p>
            <a:fld id="{3CFCF7B0-7ADC-48C9-B200-9069F04904CC}" type="slidenum">
              <a:rPr lang="en-CA" smtClean="0"/>
              <a:t>‹#›</a:t>
            </a:fld>
            <a:endParaRPr lang="en-CA"/>
          </a:p>
        </p:txBody>
      </p:sp>
    </p:spTree>
    <p:extLst>
      <p:ext uri="{BB962C8B-B14F-4D97-AF65-F5344CB8AC3E}">
        <p14:creationId xmlns:p14="http://schemas.microsoft.com/office/powerpoint/2010/main" val="1945738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F8D70-F237-47AE-A582-2FFDBBE08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113AB67E-7254-4F59-A54D-6F741F124D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3A993368-80C6-43D8-82F1-019BEDE077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BA5C32-D681-4757-AA4B-56C933B622A7}"/>
              </a:ext>
            </a:extLst>
          </p:cNvPr>
          <p:cNvSpPr>
            <a:spLocks noGrp="1"/>
          </p:cNvSpPr>
          <p:nvPr>
            <p:ph type="dt" sz="half" idx="10"/>
          </p:nvPr>
        </p:nvSpPr>
        <p:spPr/>
        <p:txBody>
          <a:bodyPr/>
          <a:lstStyle/>
          <a:p>
            <a:fld id="{16B27868-83E2-4CA1-BF49-E2EE5667A9E4}" type="datetimeFigureOut">
              <a:rPr lang="en-CA" smtClean="0"/>
              <a:t>2021-02-05</a:t>
            </a:fld>
            <a:endParaRPr lang="en-CA"/>
          </a:p>
        </p:txBody>
      </p:sp>
      <p:sp>
        <p:nvSpPr>
          <p:cNvPr id="6" name="Footer Placeholder 5">
            <a:extLst>
              <a:ext uri="{FF2B5EF4-FFF2-40B4-BE49-F238E27FC236}">
                <a16:creationId xmlns:a16="http://schemas.microsoft.com/office/drawing/2014/main" id="{FE20F967-BB94-4E67-AC8F-2B0BE534699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635AF95-9592-41A8-9E91-22D6B043BFB9}"/>
              </a:ext>
            </a:extLst>
          </p:cNvPr>
          <p:cNvSpPr>
            <a:spLocks noGrp="1"/>
          </p:cNvSpPr>
          <p:nvPr>
            <p:ph type="sldNum" sz="quarter" idx="12"/>
          </p:nvPr>
        </p:nvSpPr>
        <p:spPr/>
        <p:txBody>
          <a:bodyPr/>
          <a:lstStyle/>
          <a:p>
            <a:fld id="{3CFCF7B0-7ADC-48C9-B200-9069F04904CC}" type="slidenum">
              <a:rPr lang="en-CA" smtClean="0"/>
              <a:t>‹#›</a:t>
            </a:fld>
            <a:endParaRPr lang="en-CA"/>
          </a:p>
        </p:txBody>
      </p:sp>
    </p:spTree>
    <p:extLst>
      <p:ext uri="{BB962C8B-B14F-4D97-AF65-F5344CB8AC3E}">
        <p14:creationId xmlns:p14="http://schemas.microsoft.com/office/powerpoint/2010/main" val="1832619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0414-450C-42DF-9852-56C3B64EF4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8CE7F86B-4A3D-4DE4-9A01-D917AB4DD6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2475EDA-335D-4437-A6A4-3111DAC10F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182CE7-E967-4D46-8759-8CEBCBF7177F}"/>
              </a:ext>
            </a:extLst>
          </p:cNvPr>
          <p:cNvSpPr>
            <a:spLocks noGrp="1"/>
          </p:cNvSpPr>
          <p:nvPr>
            <p:ph type="dt" sz="half" idx="10"/>
          </p:nvPr>
        </p:nvSpPr>
        <p:spPr/>
        <p:txBody>
          <a:bodyPr/>
          <a:lstStyle/>
          <a:p>
            <a:fld id="{16B27868-83E2-4CA1-BF49-E2EE5667A9E4}" type="datetimeFigureOut">
              <a:rPr lang="en-CA" smtClean="0"/>
              <a:t>2021-02-05</a:t>
            </a:fld>
            <a:endParaRPr lang="en-CA"/>
          </a:p>
        </p:txBody>
      </p:sp>
      <p:sp>
        <p:nvSpPr>
          <p:cNvPr id="6" name="Footer Placeholder 5">
            <a:extLst>
              <a:ext uri="{FF2B5EF4-FFF2-40B4-BE49-F238E27FC236}">
                <a16:creationId xmlns:a16="http://schemas.microsoft.com/office/drawing/2014/main" id="{965A0F2F-8C21-4918-B47F-7F640B37349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4DBDE8B-BD72-4D61-9C4D-9D627E15DBBD}"/>
              </a:ext>
            </a:extLst>
          </p:cNvPr>
          <p:cNvSpPr>
            <a:spLocks noGrp="1"/>
          </p:cNvSpPr>
          <p:nvPr>
            <p:ph type="sldNum" sz="quarter" idx="12"/>
          </p:nvPr>
        </p:nvSpPr>
        <p:spPr/>
        <p:txBody>
          <a:bodyPr/>
          <a:lstStyle/>
          <a:p>
            <a:fld id="{3CFCF7B0-7ADC-48C9-B200-9069F04904CC}" type="slidenum">
              <a:rPr lang="en-CA" smtClean="0"/>
              <a:t>‹#›</a:t>
            </a:fld>
            <a:endParaRPr lang="en-CA"/>
          </a:p>
        </p:txBody>
      </p:sp>
    </p:spTree>
    <p:extLst>
      <p:ext uri="{BB962C8B-B14F-4D97-AF65-F5344CB8AC3E}">
        <p14:creationId xmlns:p14="http://schemas.microsoft.com/office/powerpoint/2010/main" val="3565223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98D877-6FF7-4730-BCB3-FB7D0565D8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9209745-5F7D-474F-8C7B-0C2C19E8DA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D99C450-D571-43F2-BC1A-F5F930DB8A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27868-83E2-4CA1-BF49-E2EE5667A9E4}" type="datetimeFigureOut">
              <a:rPr lang="en-CA" smtClean="0"/>
              <a:t>2021-02-05</a:t>
            </a:fld>
            <a:endParaRPr lang="en-CA"/>
          </a:p>
        </p:txBody>
      </p:sp>
      <p:sp>
        <p:nvSpPr>
          <p:cNvPr id="5" name="Footer Placeholder 4">
            <a:extLst>
              <a:ext uri="{FF2B5EF4-FFF2-40B4-BE49-F238E27FC236}">
                <a16:creationId xmlns:a16="http://schemas.microsoft.com/office/drawing/2014/main" id="{357452F0-F29C-43A5-9E99-3C1A213890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4DAA6CB5-5B80-4157-8C54-E9AE1B36FE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FCF7B0-7ADC-48C9-B200-9069F04904CC}" type="slidenum">
              <a:rPr lang="en-CA" smtClean="0"/>
              <a:t>‹#›</a:t>
            </a:fld>
            <a:endParaRPr lang="en-CA"/>
          </a:p>
        </p:txBody>
      </p:sp>
    </p:spTree>
    <p:extLst>
      <p:ext uri="{BB962C8B-B14F-4D97-AF65-F5344CB8AC3E}">
        <p14:creationId xmlns:p14="http://schemas.microsoft.com/office/powerpoint/2010/main" val="3338631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B21D09A7-FF4D-4CAA-91A3-C00E83796D0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5313E5-BCC6-4D50-BE72-29AAE5D8D64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COIS 3320: Fundamentals of Operating Systems</a:t>
            </a:r>
            <a:endParaRPr lang="en-CA" sz="5200">
              <a:solidFill>
                <a:srgbClr val="FFFFFF"/>
              </a:solidFill>
            </a:endParaRPr>
          </a:p>
        </p:txBody>
      </p:sp>
      <p:sp>
        <p:nvSpPr>
          <p:cNvPr id="3" name="Subtitle 2">
            <a:extLst>
              <a:ext uri="{FF2B5EF4-FFF2-40B4-BE49-F238E27FC236}">
                <a16:creationId xmlns:a16="http://schemas.microsoft.com/office/drawing/2014/main" id="{13D9FAF7-F69E-4637-85FF-D1876201516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CA" sz="2200">
                <a:solidFill>
                  <a:srgbClr val="FFFFFF"/>
                </a:solidFill>
              </a:rPr>
              <a:t>Alaadin Addas</a:t>
            </a:r>
          </a:p>
          <a:p>
            <a:r>
              <a:rPr lang="en-CA" sz="2200">
                <a:solidFill>
                  <a:srgbClr val="FFFFFF"/>
                </a:solidFill>
              </a:rPr>
              <a:t>Week 4</a:t>
            </a:r>
          </a:p>
          <a:p>
            <a:r>
              <a:rPr lang="en-CA" sz="2200">
                <a:solidFill>
                  <a:srgbClr val="FFFFFF"/>
                </a:solidFill>
              </a:rPr>
              <a:t>More Scheduling </a:t>
            </a:r>
            <a:r>
              <a:rPr lang="en-CA" sz="2200">
                <a:solidFill>
                  <a:srgbClr val="FFFFFF"/>
                </a:solidFill>
                <a:sym typeface="Wingdings" panose="05000000000000000000" pitchFamily="2" charset="2"/>
              </a:rPr>
              <a:t>, Concurrency, C Programming</a:t>
            </a:r>
            <a:endParaRPr lang="en-CA" sz="2200">
              <a:solidFill>
                <a:srgbClr val="FFFFFF"/>
              </a:solidFill>
            </a:endParaRPr>
          </a:p>
        </p:txBody>
      </p:sp>
    </p:spTree>
    <p:extLst>
      <p:ext uri="{BB962C8B-B14F-4D97-AF65-F5344CB8AC3E}">
        <p14:creationId xmlns:p14="http://schemas.microsoft.com/office/powerpoint/2010/main" val="391975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8F0CF-ED67-4E8D-B104-18E5824A62D5}"/>
              </a:ext>
            </a:extLst>
          </p:cNvPr>
          <p:cNvSpPr>
            <a:spLocks noGrp="1"/>
          </p:cNvSpPr>
          <p:nvPr>
            <p:ph type="title"/>
          </p:nvPr>
        </p:nvSpPr>
        <p:spPr/>
        <p:txBody>
          <a:bodyPr/>
          <a:lstStyle/>
          <a:p>
            <a:r>
              <a:rPr lang="en-CA" dirty="0"/>
              <a:t>Time Sharing Performance – Visualized - 2</a:t>
            </a:r>
          </a:p>
        </p:txBody>
      </p:sp>
      <p:sp>
        <p:nvSpPr>
          <p:cNvPr id="3" name="Content Placeholder 2">
            <a:extLst>
              <a:ext uri="{FF2B5EF4-FFF2-40B4-BE49-F238E27FC236}">
                <a16:creationId xmlns:a16="http://schemas.microsoft.com/office/drawing/2014/main" id="{787D719A-D14D-4100-836D-EAF3643EA3FD}"/>
              </a:ext>
            </a:extLst>
          </p:cNvPr>
          <p:cNvSpPr>
            <a:spLocks noGrp="1"/>
          </p:cNvSpPr>
          <p:nvPr>
            <p:ph idx="1"/>
          </p:nvPr>
        </p:nvSpPr>
        <p:spPr>
          <a:xfrm>
            <a:off x="838200" y="1825625"/>
            <a:ext cx="10515600" cy="1325563"/>
          </a:xfrm>
        </p:spPr>
        <p:txBody>
          <a:bodyPr/>
          <a:lstStyle/>
          <a:p>
            <a:pPr marL="0" indent="0" algn="ctr">
              <a:buNone/>
            </a:pPr>
            <a:r>
              <a:rPr lang="en-US" dirty="0"/>
              <a:t>When 2 processes time-share the CPU and context switching overhead is negligible, the CPU is divided evenly between the two processes. Each process gets 50% of the CPU time.</a:t>
            </a:r>
            <a:endParaRPr lang="en-CA" dirty="0"/>
          </a:p>
        </p:txBody>
      </p:sp>
      <p:pic>
        <p:nvPicPr>
          <p:cNvPr id="5" name="Picture 4">
            <a:extLst>
              <a:ext uri="{FF2B5EF4-FFF2-40B4-BE49-F238E27FC236}">
                <a16:creationId xmlns:a16="http://schemas.microsoft.com/office/drawing/2014/main" id="{5521461E-A6D8-4266-B3C2-83BCDC753B5F}"/>
              </a:ext>
            </a:extLst>
          </p:cNvPr>
          <p:cNvPicPr>
            <a:picLocks noChangeAspect="1"/>
          </p:cNvPicPr>
          <p:nvPr/>
        </p:nvPicPr>
        <p:blipFill>
          <a:blip r:embed="rId2"/>
          <a:stretch>
            <a:fillRect/>
          </a:stretch>
        </p:blipFill>
        <p:spPr>
          <a:xfrm>
            <a:off x="290512" y="3151188"/>
            <a:ext cx="11610975" cy="3581400"/>
          </a:xfrm>
          <a:prstGeom prst="rect">
            <a:avLst/>
          </a:prstGeom>
        </p:spPr>
      </p:pic>
    </p:spTree>
    <p:extLst>
      <p:ext uri="{BB962C8B-B14F-4D97-AF65-F5344CB8AC3E}">
        <p14:creationId xmlns:p14="http://schemas.microsoft.com/office/powerpoint/2010/main" val="3293560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831C7-A9C7-4A14-9308-84BE743AC94E}"/>
              </a:ext>
            </a:extLst>
          </p:cNvPr>
          <p:cNvSpPr>
            <a:spLocks noGrp="1"/>
          </p:cNvSpPr>
          <p:nvPr>
            <p:ph type="title"/>
          </p:nvPr>
        </p:nvSpPr>
        <p:spPr/>
        <p:txBody>
          <a:bodyPr/>
          <a:lstStyle/>
          <a:p>
            <a:r>
              <a:rPr lang="en-CA" dirty="0"/>
              <a:t>Time Sharing Performance – Visualized - 3</a:t>
            </a:r>
          </a:p>
        </p:txBody>
      </p:sp>
      <p:sp>
        <p:nvSpPr>
          <p:cNvPr id="3" name="Content Placeholder 2">
            <a:extLst>
              <a:ext uri="{FF2B5EF4-FFF2-40B4-BE49-F238E27FC236}">
                <a16:creationId xmlns:a16="http://schemas.microsoft.com/office/drawing/2014/main" id="{C1F465C0-E157-44F4-B37F-08B504D4E3E3}"/>
              </a:ext>
            </a:extLst>
          </p:cNvPr>
          <p:cNvSpPr>
            <a:spLocks noGrp="1"/>
          </p:cNvSpPr>
          <p:nvPr>
            <p:ph idx="1"/>
          </p:nvPr>
        </p:nvSpPr>
        <p:spPr>
          <a:xfrm>
            <a:off x="838200" y="1825625"/>
            <a:ext cx="10515600" cy="1219579"/>
          </a:xfrm>
        </p:spPr>
        <p:txBody>
          <a:bodyPr/>
          <a:lstStyle/>
          <a:p>
            <a:pPr marL="0" indent="0" algn="ctr">
              <a:buNone/>
            </a:pPr>
            <a:r>
              <a:rPr lang="en-US" dirty="0"/>
              <a:t>The first process experiences 2 additional units of response delay, which are used by the second process</a:t>
            </a:r>
            <a:endParaRPr lang="en-CA" dirty="0"/>
          </a:p>
        </p:txBody>
      </p:sp>
      <p:pic>
        <p:nvPicPr>
          <p:cNvPr id="5" name="Picture 4">
            <a:extLst>
              <a:ext uri="{FF2B5EF4-FFF2-40B4-BE49-F238E27FC236}">
                <a16:creationId xmlns:a16="http://schemas.microsoft.com/office/drawing/2014/main" id="{D13E5AF0-4592-4E65-869D-6C4EB915FE04}"/>
              </a:ext>
            </a:extLst>
          </p:cNvPr>
          <p:cNvPicPr>
            <a:picLocks noChangeAspect="1"/>
          </p:cNvPicPr>
          <p:nvPr/>
        </p:nvPicPr>
        <p:blipFill>
          <a:blip r:embed="rId2"/>
          <a:stretch>
            <a:fillRect/>
          </a:stretch>
        </p:blipFill>
        <p:spPr>
          <a:xfrm>
            <a:off x="138811" y="2734812"/>
            <a:ext cx="11763375" cy="3590925"/>
          </a:xfrm>
          <a:prstGeom prst="rect">
            <a:avLst/>
          </a:prstGeom>
        </p:spPr>
      </p:pic>
    </p:spTree>
    <p:extLst>
      <p:ext uri="{BB962C8B-B14F-4D97-AF65-F5344CB8AC3E}">
        <p14:creationId xmlns:p14="http://schemas.microsoft.com/office/powerpoint/2010/main" val="248346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74452-8782-4165-83F3-DB0A492FE7B7}"/>
              </a:ext>
            </a:extLst>
          </p:cNvPr>
          <p:cNvSpPr>
            <a:spLocks noGrp="1"/>
          </p:cNvSpPr>
          <p:nvPr>
            <p:ph type="title"/>
          </p:nvPr>
        </p:nvSpPr>
        <p:spPr/>
        <p:txBody>
          <a:bodyPr/>
          <a:lstStyle/>
          <a:p>
            <a:r>
              <a:rPr lang="en-CA" dirty="0"/>
              <a:t>Time Sharing Performance – Visualized - 4</a:t>
            </a:r>
          </a:p>
        </p:txBody>
      </p:sp>
      <p:sp>
        <p:nvSpPr>
          <p:cNvPr id="3" name="Content Placeholder 2">
            <a:extLst>
              <a:ext uri="{FF2B5EF4-FFF2-40B4-BE49-F238E27FC236}">
                <a16:creationId xmlns:a16="http://schemas.microsoft.com/office/drawing/2014/main" id="{B75CA260-9421-45FE-8624-B4E1C9FCF99F}"/>
              </a:ext>
            </a:extLst>
          </p:cNvPr>
          <p:cNvSpPr>
            <a:spLocks noGrp="1"/>
          </p:cNvSpPr>
          <p:nvPr>
            <p:ph idx="1"/>
          </p:nvPr>
        </p:nvSpPr>
        <p:spPr/>
        <p:txBody>
          <a:bodyPr/>
          <a:lstStyle/>
          <a:p>
            <a:pPr marL="0" indent="0" algn="ctr">
              <a:buNone/>
            </a:pPr>
            <a:r>
              <a:rPr lang="en-US" dirty="0"/>
              <a:t>When the quantum is 2 units as before but context switching overhead is 1 (red), the useful CPU time is reduced to 66.66% and each process gets only 66.66/2 = 33.33% of the CPU time</a:t>
            </a:r>
            <a:endParaRPr lang="en-CA" dirty="0"/>
          </a:p>
        </p:txBody>
      </p:sp>
      <p:pic>
        <p:nvPicPr>
          <p:cNvPr id="5" name="Picture 4">
            <a:extLst>
              <a:ext uri="{FF2B5EF4-FFF2-40B4-BE49-F238E27FC236}">
                <a16:creationId xmlns:a16="http://schemas.microsoft.com/office/drawing/2014/main" id="{26A2E980-CF5E-4C41-A0DA-589C4597316C}"/>
              </a:ext>
            </a:extLst>
          </p:cNvPr>
          <p:cNvPicPr>
            <a:picLocks noChangeAspect="1"/>
          </p:cNvPicPr>
          <p:nvPr/>
        </p:nvPicPr>
        <p:blipFill>
          <a:blip r:embed="rId2"/>
          <a:stretch>
            <a:fillRect/>
          </a:stretch>
        </p:blipFill>
        <p:spPr>
          <a:xfrm>
            <a:off x="1911777" y="3128709"/>
            <a:ext cx="8368446" cy="3620491"/>
          </a:xfrm>
          <a:prstGeom prst="rect">
            <a:avLst/>
          </a:prstGeom>
        </p:spPr>
      </p:pic>
    </p:spTree>
    <p:extLst>
      <p:ext uri="{BB962C8B-B14F-4D97-AF65-F5344CB8AC3E}">
        <p14:creationId xmlns:p14="http://schemas.microsoft.com/office/powerpoint/2010/main" val="3320379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992A-649D-47B0-B1F7-91E8970E86E0}"/>
              </a:ext>
            </a:extLst>
          </p:cNvPr>
          <p:cNvSpPr>
            <a:spLocks noGrp="1"/>
          </p:cNvSpPr>
          <p:nvPr>
            <p:ph type="title"/>
          </p:nvPr>
        </p:nvSpPr>
        <p:spPr/>
        <p:txBody>
          <a:bodyPr/>
          <a:lstStyle/>
          <a:p>
            <a:r>
              <a:rPr lang="en-CA" dirty="0"/>
              <a:t>Time Sharing Performance – Visualized - 5</a:t>
            </a:r>
          </a:p>
        </p:txBody>
      </p:sp>
      <p:sp>
        <p:nvSpPr>
          <p:cNvPr id="3" name="Content Placeholder 2">
            <a:extLst>
              <a:ext uri="{FF2B5EF4-FFF2-40B4-BE49-F238E27FC236}">
                <a16:creationId xmlns:a16="http://schemas.microsoft.com/office/drawing/2014/main" id="{48C1E58A-B81A-43ED-BD87-23D75764A93F}"/>
              </a:ext>
            </a:extLst>
          </p:cNvPr>
          <p:cNvSpPr>
            <a:spLocks noGrp="1"/>
          </p:cNvSpPr>
          <p:nvPr>
            <p:ph idx="1"/>
          </p:nvPr>
        </p:nvSpPr>
        <p:spPr>
          <a:xfrm>
            <a:off x="250971" y="1728030"/>
            <a:ext cx="11353800" cy="1227968"/>
          </a:xfrm>
        </p:spPr>
        <p:txBody>
          <a:bodyPr/>
          <a:lstStyle/>
          <a:p>
            <a:pPr marL="0" indent="0" algn="ctr">
              <a:buNone/>
            </a:pPr>
            <a:r>
              <a:rPr lang="en-US" dirty="0"/>
              <a:t>The response time increases to 5. One quantum (2 units) is used by the other process (blue) and 2 time units are used by the two context switches (red)</a:t>
            </a:r>
            <a:endParaRPr lang="en-CA" dirty="0"/>
          </a:p>
        </p:txBody>
      </p:sp>
      <p:pic>
        <p:nvPicPr>
          <p:cNvPr id="5" name="Picture 4">
            <a:extLst>
              <a:ext uri="{FF2B5EF4-FFF2-40B4-BE49-F238E27FC236}">
                <a16:creationId xmlns:a16="http://schemas.microsoft.com/office/drawing/2014/main" id="{63EAEA6B-053B-42DB-9A2D-CFED02F63FCA}"/>
              </a:ext>
            </a:extLst>
          </p:cNvPr>
          <p:cNvPicPr>
            <a:picLocks noChangeAspect="1"/>
          </p:cNvPicPr>
          <p:nvPr/>
        </p:nvPicPr>
        <p:blipFill>
          <a:blip r:embed="rId2"/>
          <a:stretch>
            <a:fillRect/>
          </a:stretch>
        </p:blipFill>
        <p:spPr>
          <a:xfrm>
            <a:off x="1557451" y="2749977"/>
            <a:ext cx="8740840" cy="3968063"/>
          </a:xfrm>
          <a:prstGeom prst="rect">
            <a:avLst/>
          </a:prstGeom>
        </p:spPr>
      </p:pic>
    </p:spTree>
    <p:extLst>
      <p:ext uri="{BB962C8B-B14F-4D97-AF65-F5344CB8AC3E}">
        <p14:creationId xmlns:p14="http://schemas.microsoft.com/office/powerpoint/2010/main" val="252926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E1456-BF05-4389-9387-D9402E468994}"/>
              </a:ext>
            </a:extLst>
          </p:cNvPr>
          <p:cNvSpPr>
            <a:spLocks noGrp="1"/>
          </p:cNvSpPr>
          <p:nvPr>
            <p:ph type="title"/>
          </p:nvPr>
        </p:nvSpPr>
        <p:spPr/>
        <p:txBody>
          <a:bodyPr/>
          <a:lstStyle/>
          <a:p>
            <a:r>
              <a:rPr lang="en-CA" dirty="0"/>
              <a:t>Time Sharing Performance – Visualized - 6</a:t>
            </a:r>
          </a:p>
        </p:txBody>
      </p:sp>
      <p:sp>
        <p:nvSpPr>
          <p:cNvPr id="3" name="Content Placeholder 2">
            <a:extLst>
              <a:ext uri="{FF2B5EF4-FFF2-40B4-BE49-F238E27FC236}">
                <a16:creationId xmlns:a16="http://schemas.microsoft.com/office/drawing/2014/main" id="{ED7EC9B7-987E-4B56-B834-D96F7D9582EE}"/>
              </a:ext>
            </a:extLst>
          </p:cNvPr>
          <p:cNvSpPr>
            <a:spLocks noGrp="1"/>
          </p:cNvSpPr>
          <p:nvPr>
            <p:ph idx="1"/>
          </p:nvPr>
        </p:nvSpPr>
        <p:spPr>
          <a:xfrm>
            <a:off x="491804" y="1690688"/>
            <a:ext cx="11208391" cy="1069290"/>
          </a:xfrm>
        </p:spPr>
        <p:txBody>
          <a:bodyPr/>
          <a:lstStyle/>
          <a:p>
            <a:pPr marL="0" indent="0" algn="ctr">
              <a:buNone/>
            </a:pPr>
            <a:r>
              <a:rPr lang="en-US" dirty="0"/>
              <a:t>When the quantum is increased to 3 time units, the overhead (red) is reduced to 25%. Each process gets half of the useful CPU time: 75/2 = 37.5%</a:t>
            </a:r>
            <a:endParaRPr lang="en-CA" dirty="0"/>
          </a:p>
        </p:txBody>
      </p:sp>
      <p:pic>
        <p:nvPicPr>
          <p:cNvPr id="5" name="Picture 4">
            <a:extLst>
              <a:ext uri="{FF2B5EF4-FFF2-40B4-BE49-F238E27FC236}">
                <a16:creationId xmlns:a16="http://schemas.microsoft.com/office/drawing/2014/main" id="{BEE99800-AE2F-4C80-9100-47C73287CB14}"/>
              </a:ext>
            </a:extLst>
          </p:cNvPr>
          <p:cNvPicPr>
            <a:picLocks noChangeAspect="1"/>
          </p:cNvPicPr>
          <p:nvPr/>
        </p:nvPicPr>
        <p:blipFill>
          <a:blip r:embed="rId2"/>
          <a:stretch>
            <a:fillRect/>
          </a:stretch>
        </p:blipFill>
        <p:spPr>
          <a:xfrm>
            <a:off x="3008697" y="2825327"/>
            <a:ext cx="6174604" cy="3573121"/>
          </a:xfrm>
          <a:prstGeom prst="rect">
            <a:avLst/>
          </a:prstGeom>
        </p:spPr>
      </p:pic>
    </p:spTree>
    <p:extLst>
      <p:ext uri="{BB962C8B-B14F-4D97-AF65-F5344CB8AC3E}">
        <p14:creationId xmlns:p14="http://schemas.microsoft.com/office/powerpoint/2010/main" val="3021529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0BD9-D325-4453-A880-49B51F737D7C}"/>
              </a:ext>
            </a:extLst>
          </p:cNvPr>
          <p:cNvSpPr>
            <a:spLocks noGrp="1"/>
          </p:cNvSpPr>
          <p:nvPr>
            <p:ph type="title"/>
          </p:nvPr>
        </p:nvSpPr>
        <p:spPr/>
        <p:txBody>
          <a:bodyPr/>
          <a:lstStyle/>
          <a:p>
            <a:r>
              <a:rPr lang="en-CA" dirty="0"/>
              <a:t>Time Sharing Performance – Visualized - 7</a:t>
            </a:r>
          </a:p>
        </p:txBody>
      </p:sp>
      <p:sp>
        <p:nvSpPr>
          <p:cNvPr id="3" name="Content Placeholder 2">
            <a:extLst>
              <a:ext uri="{FF2B5EF4-FFF2-40B4-BE49-F238E27FC236}">
                <a16:creationId xmlns:a16="http://schemas.microsoft.com/office/drawing/2014/main" id="{38BBB5F2-97E6-4DDF-9364-5792027491EA}"/>
              </a:ext>
            </a:extLst>
          </p:cNvPr>
          <p:cNvSpPr>
            <a:spLocks noGrp="1"/>
          </p:cNvSpPr>
          <p:nvPr>
            <p:ph idx="1"/>
          </p:nvPr>
        </p:nvSpPr>
        <p:spPr>
          <a:xfrm>
            <a:off x="507184" y="1690688"/>
            <a:ext cx="11177631" cy="1010567"/>
          </a:xfrm>
        </p:spPr>
        <p:txBody>
          <a:bodyPr/>
          <a:lstStyle/>
          <a:p>
            <a:pPr marL="0" indent="0" algn="ctr">
              <a:buNone/>
            </a:pPr>
            <a:r>
              <a:rPr lang="en-US" dirty="0"/>
              <a:t>The price paid for the improved CPU utilization is an increase in the response time by 1 unit due to the longer quantum of the second process</a:t>
            </a:r>
            <a:endParaRPr lang="en-CA" dirty="0"/>
          </a:p>
        </p:txBody>
      </p:sp>
      <p:pic>
        <p:nvPicPr>
          <p:cNvPr id="5" name="Picture 4">
            <a:extLst>
              <a:ext uri="{FF2B5EF4-FFF2-40B4-BE49-F238E27FC236}">
                <a16:creationId xmlns:a16="http://schemas.microsoft.com/office/drawing/2014/main" id="{B77C2CE4-0AAF-4A95-BD56-54484866940E}"/>
              </a:ext>
            </a:extLst>
          </p:cNvPr>
          <p:cNvPicPr>
            <a:picLocks noChangeAspect="1"/>
          </p:cNvPicPr>
          <p:nvPr/>
        </p:nvPicPr>
        <p:blipFill>
          <a:blip r:embed="rId2"/>
          <a:stretch>
            <a:fillRect/>
          </a:stretch>
        </p:blipFill>
        <p:spPr>
          <a:xfrm>
            <a:off x="2946383" y="3016251"/>
            <a:ext cx="6299233" cy="3324454"/>
          </a:xfrm>
          <a:prstGeom prst="rect">
            <a:avLst/>
          </a:prstGeom>
        </p:spPr>
      </p:pic>
    </p:spTree>
    <p:extLst>
      <p:ext uri="{BB962C8B-B14F-4D97-AF65-F5344CB8AC3E}">
        <p14:creationId xmlns:p14="http://schemas.microsoft.com/office/powerpoint/2010/main" val="1988698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55FB-4DB4-4E1A-9A62-9C354FECE140}"/>
              </a:ext>
            </a:extLst>
          </p:cNvPr>
          <p:cNvSpPr>
            <a:spLocks noGrp="1"/>
          </p:cNvSpPr>
          <p:nvPr>
            <p:ph type="title"/>
          </p:nvPr>
        </p:nvSpPr>
        <p:spPr/>
        <p:txBody>
          <a:bodyPr/>
          <a:lstStyle/>
          <a:p>
            <a:r>
              <a:rPr lang="en-CA" dirty="0"/>
              <a:t>Time Sharing Performance – Visualized - 8</a:t>
            </a:r>
          </a:p>
        </p:txBody>
      </p:sp>
      <p:sp>
        <p:nvSpPr>
          <p:cNvPr id="3" name="Content Placeholder 2">
            <a:extLst>
              <a:ext uri="{FF2B5EF4-FFF2-40B4-BE49-F238E27FC236}">
                <a16:creationId xmlns:a16="http://schemas.microsoft.com/office/drawing/2014/main" id="{435F4DBA-9BB6-4ED1-9C1A-F966DC3A6A4A}"/>
              </a:ext>
            </a:extLst>
          </p:cNvPr>
          <p:cNvSpPr>
            <a:spLocks noGrp="1"/>
          </p:cNvSpPr>
          <p:nvPr>
            <p:ph idx="1"/>
          </p:nvPr>
        </p:nvSpPr>
        <p:spPr>
          <a:xfrm>
            <a:off x="838200" y="1825625"/>
            <a:ext cx="11049000" cy="800129"/>
          </a:xfrm>
        </p:spPr>
        <p:txBody>
          <a:bodyPr>
            <a:normAutofit lnSpcReduction="10000"/>
          </a:bodyPr>
          <a:lstStyle/>
          <a:p>
            <a:pPr marL="0" indent="0" algn="ctr">
              <a:buNone/>
            </a:pPr>
            <a:r>
              <a:rPr lang="en-US" dirty="0"/>
              <a:t>When a third process joins the group, the useful CPU is divided among the 3 processes: 75/3 = 25%</a:t>
            </a:r>
            <a:endParaRPr lang="en-CA" dirty="0"/>
          </a:p>
        </p:txBody>
      </p:sp>
      <p:pic>
        <p:nvPicPr>
          <p:cNvPr id="5" name="Picture 4">
            <a:extLst>
              <a:ext uri="{FF2B5EF4-FFF2-40B4-BE49-F238E27FC236}">
                <a16:creationId xmlns:a16="http://schemas.microsoft.com/office/drawing/2014/main" id="{3BE77297-9CAB-4663-B1C6-3FBC3511876E}"/>
              </a:ext>
            </a:extLst>
          </p:cNvPr>
          <p:cNvPicPr>
            <a:picLocks noChangeAspect="1"/>
          </p:cNvPicPr>
          <p:nvPr/>
        </p:nvPicPr>
        <p:blipFill>
          <a:blip r:embed="rId2"/>
          <a:stretch>
            <a:fillRect/>
          </a:stretch>
        </p:blipFill>
        <p:spPr>
          <a:xfrm>
            <a:off x="3267998" y="2856078"/>
            <a:ext cx="5656004" cy="3767102"/>
          </a:xfrm>
          <a:prstGeom prst="rect">
            <a:avLst/>
          </a:prstGeom>
        </p:spPr>
      </p:pic>
    </p:spTree>
    <p:extLst>
      <p:ext uri="{BB962C8B-B14F-4D97-AF65-F5344CB8AC3E}">
        <p14:creationId xmlns:p14="http://schemas.microsoft.com/office/powerpoint/2010/main" val="3091667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00D46-25B4-4541-89F1-518771DA3B91}"/>
              </a:ext>
            </a:extLst>
          </p:cNvPr>
          <p:cNvSpPr>
            <a:spLocks noGrp="1"/>
          </p:cNvSpPr>
          <p:nvPr>
            <p:ph type="title"/>
          </p:nvPr>
        </p:nvSpPr>
        <p:spPr/>
        <p:txBody>
          <a:bodyPr/>
          <a:lstStyle/>
          <a:p>
            <a:r>
              <a:rPr lang="en-CA" dirty="0"/>
              <a:t>Time Sharing Performance – Visualized - 9</a:t>
            </a:r>
          </a:p>
        </p:txBody>
      </p:sp>
      <p:sp>
        <p:nvSpPr>
          <p:cNvPr id="3" name="Content Placeholder 2">
            <a:extLst>
              <a:ext uri="{FF2B5EF4-FFF2-40B4-BE49-F238E27FC236}">
                <a16:creationId xmlns:a16="http://schemas.microsoft.com/office/drawing/2014/main" id="{681BF1FE-DBB9-4F1A-B4BD-951F462F1020}"/>
              </a:ext>
            </a:extLst>
          </p:cNvPr>
          <p:cNvSpPr>
            <a:spLocks noGrp="1"/>
          </p:cNvSpPr>
          <p:nvPr>
            <p:ph idx="1"/>
          </p:nvPr>
        </p:nvSpPr>
        <p:spPr>
          <a:xfrm>
            <a:off x="302004" y="1825625"/>
            <a:ext cx="11518084" cy="925964"/>
          </a:xfrm>
        </p:spPr>
        <p:txBody>
          <a:bodyPr/>
          <a:lstStyle/>
          <a:p>
            <a:pPr marL="0" indent="0" algn="ctr">
              <a:buNone/>
            </a:pPr>
            <a:r>
              <a:rPr lang="en-US" dirty="0"/>
              <a:t>The response time increases correspondingly: 2 quanta (3 units each) for the other two processes (blue) plus 3 units for context switching overhead (red).</a:t>
            </a:r>
            <a:endParaRPr lang="en-CA" dirty="0"/>
          </a:p>
        </p:txBody>
      </p:sp>
      <p:pic>
        <p:nvPicPr>
          <p:cNvPr id="5" name="Picture 4">
            <a:extLst>
              <a:ext uri="{FF2B5EF4-FFF2-40B4-BE49-F238E27FC236}">
                <a16:creationId xmlns:a16="http://schemas.microsoft.com/office/drawing/2014/main" id="{759BCF72-F2B6-454B-A979-6002B5F0A004}"/>
              </a:ext>
            </a:extLst>
          </p:cNvPr>
          <p:cNvPicPr>
            <a:picLocks noChangeAspect="1"/>
          </p:cNvPicPr>
          <p:nvPr/>
        </p:nvPicPr>
        <p:blipFill>
          <a:blip r:embed="rId2"/>
          <a:stretch>
            <a:fillRect/>
          </a:stretch>
        </p:blipFill>
        <p:spPr>
          <a:xfrm>
            <a:off x="3202538" y="2886526"/>
            <a:ext cx="5614890" cy="3723947"/>
          </a:xfrm>
          <a:prstGeom prst="rect">
            <a:avLst/>
          </a:prstGeom>
        </p:spPr>
      </p:pic>
    </p:spTree>
    <p:extLst>
      <p:ext uri="{BB962C8B-B14F-4D97-AF65-F5344CB8AC3E}">
        <p14:creationId xmlns:p14="http://schemas.microsoft.com/office/powerpoint/2010/main" val="2828093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223096-27D7-4616-9AFC-D306A6845C8F}"/>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Verdict</a:t>
            </a:r>
          </a:p>
        </p:txBody>
      </p:sp>
      <p:sp>
        <p:nvSpPr>
          <p:cNvPr id="3" name="Content Placeholder 2">
            <a:extLst>
              <a:ext uri="{FF2B5EF4-FFF2-40B4-BE49-F238E27FC236}">
                <a16:creationId xmlns:a16="http://schemas.microsoft.com/office/drawing/2014/main" id="{4CB6AF43-CD5F-4741-AFF1-B25D77E04130}"/>
              </a:ext>
            </a:extLst>
          </p:cNvPr>
          <p:cNvSpPr>
            <a:spLocks noGrp="1"/>
          </p:cNvSpPr>
          <p:nvPr>
            <p:ph idx="1"/>
          </p:nvPr>
        </p:nvSpPr>
        <p:spPr>
          <a:xfrm>
            <a:off x="4810259" y="649480"/>
            <a:ext cx="6555347" cy="5546047"/>
          </a:xfrm>
        </p:spPr>
        <p:txBody>
          <a:bodyPr anchor="ctr">
            <a:normAutofit/>
          </a:bodyPr>
          <a:lstStyle/>
          <a:p>
            <a:r>
              <a:rPr lang="en-CA" sz="2000"/>
              <a:t>So which is better?</a:t>
            </a:r>
          </a:p>
          <a:p>
            <a:pPr lvl="1"/>
            <a:r>
              <a:rPr lang="en-CA" sz="2000"/>
              <a:t>It depends!</a:t>
            </a:r>
          </a:p>
        </p:txBody>
      </p:sp>
    </p:spTree>
    <p:extLst>
      <p:ext uri="{BB962C8B-B14F-4D97-AF65-F5344CB8AC3E}">
        <p14:creationId xmlns:p14="http://schemas.microsoft.com/office/powerpoint/2010/main" val="357757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A8F131-D46F-46B6-A371-2549D4073584}"/>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Exercise</a:t>
            </a:r>
          </a:p>
        </p:txBody>
      </p:sp>
      <p:sp>
        <p:nvSpPr>
          <p:cNvPr id="3" name="Content Placeholder 2">
            <a:extLst>
              <a:ext uri="{FF2B5EF4-FFF2-40B4-BE49-F238E27FC236}">
                <a16:creationId xmlns:a16="http://schemas.microsoft.com/office/drawing/2014/main" id="{2D795914-A626-487B-9135-E3D83846049B}"/>
              </a:ext>
            </a:extLst>
          </p:cNvPr>
          <p:cNvSpPr>
            <a:spLocks noGrp="1"/>
          </p:cNvSpPr>
          <p:nvPr>
            <p:ph idx="1"/>
          </p:nvPr>
        </p:nvSpPr>
        <p:spPr>
          <a:xfrm>
            <a:off x="4134810" y="649480"/>
            <a:ext cx="7836365" cy="5546047"/>
          </a:xfrm>
        </p:spPr>
        <p:txBody>
          <a:bodyPr anchor="ctr">
            <a:normAutofit/>
          </a:bodyPr>
          <a:lstStyle/>
          <a:p>
            <a:r>
              <a:rPr lang="en-US" sz="2000" dirty="0"/>
              <a:t>5 processes are time-sharing the CPU using RR scheduling. The total CPU time of each process is 10 seconds (10,000 </a:t>
            </a:r>
            <a:r>
              <a:rPr lang="en-US" sz="2000" dirty="0" err="1"/>
              <a:t>ms</a:t>
            </a:r>
            <a:r>
              <a:rPr lang="en-US" sz="2000" dirty="0"/>
              <a:t>).</a:t>
            </a:r>
          </a:p>
          <a:p>
            <a:pPr marL="914400" lvl="1" indent="-457200">
              <a:buFont typeface="+mj-lt"/>
              <a:buAutoNum type="arabicPeriod"/>
            </a:pPr>
            <a:r>
              <a:rPr lang="en-US" sz="2000" dirty="0"/>
              <a:t>If context switching time is negligible, the total execution time of all processes will be _________ </a:t>
            </a:r>
            <a:r>
              <a:rPr lang="en-US" sz="2000" dirty="0" err="1"/>
              <a:t>ms.</a:t>
            </a:r>
            <a:endParaRPr lang="en-US" sz="2000" dirty="0"/>
          </a:p>
          <a:p>
            <a:pPr marL="914400" lvl="1" indent="-457200">
              <a:buFont typeface="+mj-lt"/>
              <a:buAutoNum type="arabicPeriod"/>
            </a:pPr>
            <a:r>
              <a:rPr lang="en-US" sz="2000" dirty="0"/>
              <a:t>With a time quantum Q = 100 </a:t>
            </a:r>
            <a:r>
              <a:rPr lang="en-US" sz="2000" dirty="0" err="1"/>
              <a:t>ms</a:t>
            </a:r>
            <a:r>
              <a:rPr lang="en-US" sz="2000" dirty="0"/>
              <a:t>, each process will experience _________ time slices.</a:t>
            </a:r>
          </a:p>
          <a:p>
            <a:pPr marL="914400" lvl="1" indent="-457200">
              <a:buFont typeface="+mj-lt"/>
              <a:buAutoNum type="arabicPeriod"/>
            </a:pPr>
            <a:r>
              <a:rPr lang="en-US" sz="2000" dirty="0"/>
              <a:t>If the context switching time is S = 10 </a:t>
            </a:r>
            <a:r>
              <a:rPr lang="en-US" sz="2000" dirty="0" err="1"/>
              <a:t>ms</a:t>
            </a:r>
            <a:r>
              <a:rPr lang="en-US" sz="2000" dirty="0"/>
              <a:t>, the additional overhead from context switching is _________ % of Q.</a:t>
            </a:r>
          </a:p>
          <a:p>
            <a:pPr marL="914400" lvl="1" indent="-457200">
              <a:buFont typeface="+mj-lt"/>
              <a:buAutoNum type="arabicPeriod"/>
            </a:pPr>
            <a:r>
              <a:rPr lang="en-US" sz="2000" dirty="0"/>
              <a:t>If the context switching time is S = 10 </a:t>
            </a:r>
            <a:r>
              <a:rPr lang="en-US" sz="2000" dirty="0" err="1"/>
              <a:t>ms</a:t>
            </a:r>
            <a:r>
              <a:rPr lang="en-US" sz="2000" dirty="0"/>
              <a:t>, the total execution time of all processes will be _________ </a:t>
            </a:r>
            <a:r>
              <a:rPr lang="en-US" sz="2000" dirty="0" err="1"/>
              <a:t>ms.</a:t>
            </a:r>
            <a:endParaRPr lang="en-US" sz="2000" dirty="0"/>
          </a:p>
          <a:p>
            <a:pPr lvl="1"/>
            <a:endParaRPr lang="en-CA" sz="2000" dirty="0"/>
          </a:p>
        </p:txBody>
      </p:sp>
    </p:spTree>
    <p:extLst>
      <p:ext uri="{BB962C8B-B14F-4D97-AF65-F5344CB8AC3E}">
        <p14:creationId xmlns:p14="http://schemas.microsoft.com/office/powerpoint/2010/main" val="2121606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06B50-DCA7-4984-AC54-9A40DA786DD1}"/>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Overview</a:t>
            </a:r>
          </a:p>
        </p:txBody>
      </p:sp>
      <p:sp>
        <p:nvSpPr>
          <p:cNvPr id="3" name="Content Placeholder 2">
            <a:extLst>
              <a:ext uri="{FF2B5EF4-FFF2-40B4-BE49-F238E27FC236}">
                <a16:creationId xmlns:a16="http://schemas.microsoft.com/office/drawing/2014/main" id="{D076E390-03C4-4538-95DA-76E61F7B60BD}"/>
              </a:ext>
            </a:extLst>
          </p:cNvPr>
          <p:cNvSpPr>
            <a:spLocks noGrp="1"/>
          </p:cNvSpPr>
          <p:nvPr>
            <p:ph idx="1"/>
          </p:nvPr>
        </p:nvSpPr>
        <p:spPr>
          <a:xfrm>
            <a:off x="4810259" y="649480"/>
            <a:ext cx="6555347" cy="5546047"/>
          </a:xfrm>
        </p:spPr>
        <p:txBody>
          <a:bodyPr anchor="ctr">
            <a:normAutofit/>
          </a:bodyPr>
          <a:lstStyle/>
          <a:p>
            <a:r>
              <a:rPr lang="en-CA" sz="2000"/>
              <a:t>Announcements/Reminders</a:t>
            </a:r>
          </a:p>
          <a:p>
            <a:r>
              <a:rPr lang="en-CA" sz="2000"/>
              <a:t>Recap</a:t>
            </a:r>
          </a:p>
          <a:p>
            <a:r>
              <a:rPr lang="en-CA" sz="2000"/>
              <a:t>Scheduling</a:t>
            </a:r>
          </a:p>
          <a:p>
            <a:pPr lvl="1"/>
            <a:r>
              <a:rPr lang="en-CA" sz="2000"/>
              <a:t>Scheduling of Interactive Processes</a:t>
            </a:r>
          </a:p>
          <a:p>
            <a:pPr lvl="1"/>
            <a:r>
              <a:rPr lang="en-CA" sz="2000"/>
              <a:t>Scheduling of Real Time Processes</a:t>
            </a:r>
          </a:p>
          <a:p>
            <a:pPr lvl="1"/>
            <a:r>
              <a:rPr lang="en-CA" sz="2000"/>
              <a:t>Combined Approaches</a:t>
            </a:r>
          </a:p>
          <a:p>
            <a:r>
              <a:rPr lang="en-CA" sz="2000"/>
              <a:t>Concurrency</a:t>
            </a:r>
          </a:p>
          <a:p>
            <a:pPr lvl="1"/>
            <a:r>
              <a:rPr lang="en-CA" sz="2000"/>
              <a:t>Process Interactions</a:t>
            </a:r>
          </a:p>
          <a:p>
            <a:pPr lvl="1"/>
            <a:r>
              <a:rPr lang="en-CA" sz="2000"/>
              <a:t>Semaphores</a:t>
            </a:r>
          </a:p>
          <a:p>
            <a:r>
              <a:rPr lang="en-CA" sz="2000"/>
              <a:t>C Programming</a:t>
            </a:r>
          </a:p>
          <a:p>
            <a:pPr lvl="1"/>
            <a:r>
              <a:rPr lang="en-CA" sz="2000"/>
              <a:t>Functions</a:t>
            </a:r>
          </a:p>
          <a:p>
            <a:pPr lvl="1"/>
            <a:r>
              <a:rPr lang="en-CA" sz="2000"/>
              <a:t>Strings in C</a:t>
            </a:r>
          </a:p>
        </p:txBody>
      </p:sp>
    </p:spTree>
    <p:extLst>
      <p:ext uri="{BB962C8B-B14F-4D97-AF65-F5344CB8AC3E}">
        <p14:creationId xmlns:p14="http://schemas.microsoft.com/office/powerpoint/2010/main" val="3095093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D0ADEF-001F-418C-B3D5-60588D19A883}"/>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Exercise – Solution</a:t>
            </a:r>
          </a:p>
        </p:txBody>
      </p:sp>
      <p:sp>
        <p:nvSpPr>
          <p:cNvPr id="3" name="Content Placeholder 2">
            <a:extLst>
              <a:ext uri="{FF2B5EF4-FFF2-40B4-BE49-F238E27FC236}">
                <a16:creationId xmlns:a16="http://schemas.microsoft.com/office/drawing/2014/main" id="{229D4F4B-9662-4745-B1CF-F99A08E78864}"/>
              </a:ext>
            </a:extLst>
          </p:cNvPr>
          <p:cNvSpPr>
            <a:spLocks noGrp="1"/>
          </p:cNvSpPr>
          <p:nvPr>
            <p:ph idx="1"/>
          </p:nvPr>
        </p:nvSpPr>
        <p:spPr>
          <a:xfrm>
            <a:off x="4810259" y="649480"/>
            <a:ext cx="6555347" cy="5546047"/>
          </a:xfrm>
        </p:spPr>
        <p:txBody>
          <a:bodyPr anchor="ctr">
            <a:normAutofit/>
          </a:bodyPr>
          <a:lstStyle/>
          <a:p>
            <a:r>
              <a:rPr lang="en-US" sz="2000" dirty="0"/>
              <a:t>5 processes are time-sharing the CPU using RR scheduling. The total CPU time of each process is 10 seconds (10,000 </a:t>
            </a:r>
            <a:r>
              <a:rPr lang="en-US" sz="2000" dirty="0" err="1"/>
              <a:t>ms</a:t>
            </a:r>
            <a:r>
              <a:rPr lang="en-US" sz="2000" dirty="0"/>
              <a:t>).</a:t>
            </a:r>
          </a:p>
          <a:p>
            <a:pPr marL="914400" lvl="1" indent="-457200">
              <a:buFont typeface="+mj-lt"/>
              <a:buAutoNum type="arabicPeriod"/>
            </a:pPr>
            <a:r>
              <a:rPr lang="en-US" sz="2000" dirty="0"/>
              <a:t>If context switching time is negligible, the total execution time of all processes will be </a:t>
            </a:r>
            <a:r>
              <a:rPr lang="en-US" sz="2000" dirty="0">
                <a:solidFill>
                  <a:srgbClr val="FF0000"/>
                </a:solidFill>
              </a:rPr>
              <a:t>50,000</a:t>
            </a:r>
            <a:r>
              <a:rPr lang="en-US" sz="2000" dirty="0"/>
              <a:t> </a:t>
            </a:r>
            <a:r>
              <a:rPr lang="en-US" sz="2000" dirty="0" err="1"/>
              <a:t>ms.</a:t>
            </a:r>
            <a:endParaRPr lang="en-US" sz="2000" dirty="0"/>
          </a:p>
          <a:p>
            <a:pPr marL="914400" lvl="1" indent="-457200">
              <a:buFont typeface="+mj-lt"/>
              <a:buAutoNum type="arabicPeriod"/>
            </a:pPr>
            <a:r>
              <a:rPr lang="en-US" sz="2000" dirty="0"/>
              <a:t>With a time quantum Q = 100 </a:t>
            </a:r>
            <a:r>
              <a:rPr lang="en-US" sz="2000" dirty="0" err="1"/>
              <a:t>ms</a:t>
            </a:r>
            <a:r>
              <a:rPr lang="en-US" sz="2000" dirty="0"/>
              <a:t>, each process will experience </a:t>
            </a:r>
            <a:r>
              <a:rPr lang="en-US" sz="2000" dirty="0">
                <a:solidFill>
                  <a:srgbClr val="FF0000"/>
                </a:solidFill>
              </a:rPr>
              <a:t>100</a:t>
            </a:r>
            <a:r>
              <a:rPr lang="en-US" sz="2000" dirty="0"/>
              <a:t> time slices.</a:t>
            </a:r>
          </a:p>
          <a:p>
            <a:pPr marL="914400" lvl="1" indent="-457200">
              <a:buFont typeface="+mj-lt"/>
              <a:buAutoNum type="arabicPeriod"/>
            </a:pPr>
            <a:r>
              <a:rPr lang="en-US" sz="2000" dirty="0"/>
              <a:t>If the context switching time is S = 10 </a:t>
            </a:r>
            <a:r>
              <a:rPr lang="en-US" sz="2000" dirty="0" err="1"/>
              <a:t>ms</a:t>
            </a:r>
            <a:r>
              <a:rPr lang="en-US" sz="2000" dirty="0"/>
              <a:t>, the additional overhead from context switching is </a:t>
            </a:r>
            <a:r>
              <a:rPr lang="en-US" sz="2000" dirty="0">
                <a:solidFill>
                  <a:srgbClr val="FF0000"/>
                </a:solidFill>
              </a:rPr>
              <a:t>10 %</a:t>
            </a:r>
            <a:r>
              <a:rPr lang="en-US" sz="2000" dirty="0"/>
              <a:t> of Q.</a:t>
            </a:r>
          </a:p>
          <a:p>
            <a:pPr marL="914400" lvl="1" indent="-457200">
              <a:buFont typeface="+mj-lt"/>
              <a:buAutoNum type="arabicPeriod"/>
            </a:pPr>
            <a:r>
              <a:rPr lang="en-US" sz="2000" dirty="0"/>
              <a:t>If the context switching time is S = 10 </a:t>
            </a:r>
            <a:r>
              <a:rPr lang="en-US" sz="2000" dirty="0" err="1"/>
              <a:t>ms</a:t>
            </a:r>
            <a:r>
              <a:rPr lang="en-US" sz="2000" dirty="0"/>
              <a:t>, the total execution time of all processes will be </a:t>
            </a:r>
            <a:r>
              <a:rPr lang="en-US" sz="2000" dirty="0">
                <a:solidFill>
                  <a:srgbClr val="FF0000"/>
                </a:solidFill>
              </a:rPr>
              <a:t>55,000</a:t>
            </a:r>
            <a:r>
              <a:rPr lang="en-US" sz="2000" dirty="0"/>
              <a:t> </a:t>
            </a:r>
            <a:r>
              <a:rPr lang="en-US" sz="2000" dirty="0" err="1"/>
              <a:t>ms.</a:t>
            </a:r>
            <a:endParaRPr lang="en-US" sz="2000" dirty="0"/>
          </a:p>
          <a:p>
            <a:pPr marL="914400" lvl="1" indent="-457200">
              <a:buFont typeface="+mj-lt"/>
              <a:buAutoNum type="arabicPeriod"/>
            </a:pPr>
            <a:endParaRPr lang="en-CA" sz="2000" dirty="0"/>
          </a:p>
        </p:txBody>
      </p:sp>
    </p:spTree>
    <p:extLst>
      <p:ext uri="{BB962C8B-B14F-4D97-AF65-F5344CB8AC3E}">
        <p14:creationId xmlns:p14="http://schemas.microsoft.com/office/powerpoint/2010/main" val="147815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DA9B97-6B51-49DE-AEA3-E22D90B532BC}"/>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Real Time Process Scheduling</a:t>
            </a:r>
          </a:p>
        </p:txBody>
      </p:sp>
      <p:sp>
        <p:nvSpPr>
          <p:cNvPr id="3" name="Content Placeholder 2">
            <a:extLst>
              <a:ext uri="{FF2B5EF4-FFF2-40B4-BE49-F238E27FC236}">
                <a16:creationId xmlns:a16="http://schemas.microsoft.com/office/drawing/2014/main" id="{0E7C37CF-C42A-4864-8CEB-62FA219AC0CF}"/>
              </a:ext>
            </a:extLst>
          </p:cNvPr>
          <p:cNvSpPr>
            <a:spLocks noGrp="1"/>
          </p:cNvSpPr>
          <p:nvPr>
            <p:ph idx="1"/>
          </p:nvPr>
        </p:nvSpPr>
        <p:spPr>
          <a:xfrm>
            <a:off x="4810259" y="649480"/>
            <a:ext cx="6555347" cy="5546047"/>
          </a:xfrm>
        </p:spPr>
        <p:txBody>
          <a:bodyPr anchor="ctr">
            <a:normAutofit/>
          </a:bodyPr>
          <a:lstStyle/>
          <a:p>
            <a:r>
              <a:rPr lang="en-US" sz="2000"/>
              <a:t>A </a:t>
            </a:r>
            <a:r>
              <a:rPr lang="en-US" sz="2000" b="1"/>
              <a:t>real-time process </a:t>
            </a:r>
            <a:r>
              <a:rPr lang="en-US" sz="2000"/>
              <a:t>is characterized by continual input, which must be processed fast enough to generate nearly instantaneous output.</a:t>
            </a:r>
          </a:p>
          <a:p>
            <a:r>
              <a:rPr lang="en-US" sz="2000"/>
              <a:t>A</a:t>
            </a:r>
            <a:r>
              <a:rPr lang="en-US" sz="2000" b="1"/>
              <a:t> period </a:t>
            </a:r>
            <a:r>
              <a:rPr lang="en-US" sz="2000"/>
              <a:t>is a time interval (typically in milliseconds or even microseconds) within which each input item must be processed.</a:t>
            </a:r>
          </a:p>
          <a:p>
            <a:r>
              <a:rPr lang="en-US" sz="2000" b="1"/>
              <a:t>A rate monotonic (RM)</a:t>
            </a:r>
            <a:r>
              <a:rPr lang="en-US" sz="2000"/>
              <a:t> algorithm schedules processes according to the period. The shorter the period, the higher the priority.</a:t>
            </a:r>
            <a:endParaRPr lang="en-CA" sz="2000"/>
          </a:p>
        </p:txBody>
      </p:sp>
    </p:spTree>
    <p:extLst>
      <p:ext uri="{BB962C8B-B14F-4D97-AF65-F5344CB8AC3E}">
        <p14:creationId xmlns:p14="http://schemas.microsoft.com/office/powerpoint/2010/main" val="4124722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C0DC-8F2C-41F1-B416-519B8BEE2E42}"/>
              </a:ext>
            </a:extLst>
          </p:cNvPr>
          <p:cNvSpPr>
            <a:spLocks noGrp="1"/>
          </p:cNvSpPr>
          <p:nvPr>
            <p:ph type="title"/>
          </p:nvPr>
        </p:nvSpPr>
        <p:spPr/>
        <p:txBody>
          <a:bodyPr/>
          <a:lstStyle/>
          <a:p>
            <a:r>
              <a:rPr lang="en-CA" dirty="0"/>
              <a:t>Visualizing A RM Algorithm – 1</a:t>
            </a:r>
          </a:p>
        </p:txBody>
      </p:sp>
      <p:sp>
        <p:nvSpPr>
          <p:cNvPr id="3" name="Content Placeholder 2">
            <a:extLst>
              <a:ext uri="{FF2B5EF4-FFF2-40B4-BE49-F238E27FC236}">
                <a16:creationId xmlns:a16="http://schemas.microsoft.com/office/drawing/2014/main" id="{089F1C43-433C-489C-89FA-BD0FED0345E9}"/>
              </a:ext>
            </a:extLst>
          </p:cNvPr>
          <p:cNvSpPr>
            <a:spLocks noGrp="1"/>
          </p:cNvSpPr>
          <p:nvPr>
            <p:ph idx="1"/>
          </p:nvPr>
        </p:nvSpPr>
        <p:spPr>
          <a:xfrm>
            <a:off x="838200" y="1825625"/>
            <a:ext cx="10515600" cy="800129"/>
          </a:xfrm>
        </p:spPr>
        <p:txBody>
          <a:bodyPr>
            <a:normAutofit lnSpcReduction="10000"/>
          </a:bodyPr>
          <a:lstStyle/>
          <a:p>
            <a:pPr marL="0" indent="0" algn="ctr">
              <a:buNone/>
            </a:pPr>
            <a:r>
              <a:rPr lang="en-US" dirty="0"/>
              <a:t>Two periodic processes. p1 and p2, with the given periods and total CPU times, are scheduled using RM.</a:t>
            </a:r>
            <a:endParaRPr lang="en-CA" dirty="0"/>
          </a:p>
        </p:txBody>
      </p:sp>
      <p:pic>
        <p:nvPicPr>
          <p:cNvPr id="5" name="Picture 4">
            <a:extLst>
              <a:ext uri="{FF2B5EF4-FFF2-40B4-BE49-F238E27FC236}">
                <a16:creationId xmlns:a16="http://schemas.microsoft.com/office/drawing/2014/main" id="{79F3F30E-6529-4987-969C-BFACD5041F77}"/>
              </a:ext>
            </a:extLst>
          </p:cNvPr>
          <p:cNvPicPr>
            <a:picLocks noChangeAspect="1"/>
          </p:cNvPicPr>
          <p:nvPr/>
        </p:nvPicPr>
        <p:blipFill>
          <a:blip r:embed="rId2"/>
          <a:stretch>
            <a:fillRect/>
          </a:stretch>
        </p:blipFill>
        <p:spPr>
          <a:xfrm>
            <a:off x="1114425" y="2708260"/>
            <a:ext cx="9963150" cy="3562350"/>
          </a:xfrm>
          <a:prstGeom prst="rect">
            <a:avLst/>
          </a:prstGeom>
        </p:spPr>
      </p:pic>
    </p:spTree>
    <p:extLst>
      <p:ext uri="{BB962C8B-B14F-4D97-AF65-F5344CB8AC3E}">
        <p14:creationId xmlns:p14="http://schemas.microsoft.com/office/powerpoint/2010/main" val="3705730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72004-2936-4614-A0D1-116F1D4C6EC6}"/>
              </a:ext>
            </a:extLst>
          </p:cNvPr>
          <p:cNvSpPr>
            <a:spLocks noGrp="1"/>
          </p:cNvSpPr>
          <p:nvPr>
            <p:ph type="title"/>
          </p:nvPr>
        </p:nvSpPr>
        <p:spPr/>
        <p:txBody>
          <a:bodyPr/>
          <a:lstStyle/>
          <a:p>
            <a:r>
              <a:rPr lang="en-CA" dirty="0"/>
              <a:t>Visualizing A RM Algorithm – 2</a:t>
            </a:r>
          </a:p>
        </p:txBody>
      </p:sp>
      <p:sp>
        <p:nvSpPr>
          <p:cNvPr id="3" name="Content Placeholder 2">
            <a:extLst>
              <a:ext uri="{FF2B5EF4-FFF2-40B4-BE49-F238E27FC236}">
                <a16:creationId xmlns:a16="http://schemas.microsoft.com/office/drawing/2014/main" id="{03580EB1-3498-442E-94CD-F2859AFE2B9B}"/>
              </a:ext>
            </a:extLst>
          </p:cNvPr>
          <p:cNvSpPr>
            <a:spLocks noGrp="1"/>
          </p:cNvSpPr>
          <p:nvPr>
            <p:ph idx="1"/>
          </p:nvPr>
        </p:nvSpPr>
        <p:spPr/>
        <p:txBody>
          <a:bodyPr/>
          <a:lstStyle/>
          <a:p>
            <a:pPr marL="0" indent="0" algn="ctr">
              <a:buNone/>
            </a:pPr>
            <a:r>
              <a:rPr lang="en-US" dirty="0"/>
              <a:t>p1 has a period of 4. The first computation of length 1 must be performed within times 0 and 4</a:t>
            </a:r>
            <a:endParaRPr lang="en-CA" dirty="0"/>
          </a:p>
        </p:txBody>
      </p:sp>
      <p:pic>
        <p:nvPicPr>
          <p:cNvPr id="5" name="Picture 4">
            <a:extLst>
              <a:ext uri="{FF2B5EF4-FFF2-40B4-BE49-F238E27FC236}">
                <a16:creationId xmlns:a16="http://schemas.microsoft.com/office/drawing/2014/main" id="{78F2C7D3-2F5C-4F2D-85CD-2DEF9C307038}"/>
              </a:ext>
            </a:extLst>
          </p:cNvPr>
          <p:cNvPicPr>
            <a:picLocks noChangeAspect="1"/>
          </p:cNvPicPr>
          <p:nvPr/>
        </p:nvPicPr>
        <p:blipFill>
          <a:blip r:embed="rId2"/>
          <a:stretch>
            <a:fillRect/>
          </a:stretch>
        </p:blipFill>
        <p:spPr>
          <a:xfrm>
            <a:off x="1047750" y="2745384"/>
            <a:ext cx="10096500" cy="3867150"/>
          </a:xfrm>
          <a:prstGeom prst="rect">
            <a:avLst/>
          </a:prstGeom>
        </p:spPr>
      </p:pic>
    </p:spTree>
    <p:extLst>
      <p:ext uri="{BB962C8B-B14F-4D97-AF65-F5344CB8AC3E}">
        <p14:creationId xmlns:p14="http://schemas.microsoft.com/office/powerpoint/2010/main" val="1017061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78F35-1876-4482-9ECD-7671BEA9C1AE}"/>
              </a:ext>
            </a:extLst>
          </p:cNvPr>
          <p:cNvSpPr>
            <a:spLocks noGrp="1"/>
          </p:cNvSpPr>
          <p:nvPr>
            <p:ph type="title"/>
          </p:nvPr>
        </p:nvSpPr>
        <p:spPr/>
        <p:txBody>
          <a:bodyPr/>
          <a:lstStyle/>
          <a:p>
            <a:r>
              <a:rPr lang="en-CA" dirty="0"/>
              <a:t>Visualizing A RM Algorithm – 3</a:t>
            </a:r>
          </a:p>
        </p:txBody>
      </p:sp>
      <p:sp>
        <p:nvSpPr>
          <p:cNvPr id="3" name="Content Placeholder 2">
            <a:extLst>
              <a:ext uri="{FF2B5EF4-FFF2-40B4-BE49-F238E27FC236}">
                <a16:creationId xmlns:a16="http://schemas.microsoft.com/office/drawing/2014/main" id="{411DF036-EB32-4D7B-B7CC-99D590ADCD95}"/>
              </a:ext>
            </a:extLst>
          </p:cNvPr>
          <p:cNvSpPr>
            <a:spLocks noGrp="1"/>
          </p:cNvSpPr>
          <p:nvPr>
            <p:ph idx="1"/>
          </p:nvPr>
        </p:nvSpPr>
        <p:spPr>
          <a:xfrm>
            <a:off x="209725" y="1825625"/>
            <a:ext cx="11727809" cy="707850"/>
          </a:xfrm>
        </p:spPr>
        <p:txBody>
          <a:bodyPr/>
          <a:lstStyle/>
          <a:p>
            <a:pPr marL="0" indent="0" algn="ctr">
              <a:buNone/>
            </a:pPr>
            <a:r>
              <a:rPr lang="en-US" dirty="0"/>
              <a:t>The next computation must be performed within the times 4 and 8, and so on</a:t>
            </a:r>
            <a:endParaRPr lang="en-CA" dirty="0"/>
          </a:p>
        </p:txBody>
      </p:sp>
      <p:pic>
        <p:nvPicPr>
          <p:cNvPr id="5" name="Picture 4">
            <a:extLst>
              <a:ext uri="{FF2B5EF4-FFF2-40B4-BE49-F238E27FC236}">
                <a16:creationId xmlns:a16="http://schemas.microsoft.com/office/drawing/2014/main" id="{7666AC35-44A6-47FD-AC0B-F5CCD8515DB7}"/>
              </a:ext>
            </a:extLst>
          </p:cNvPr>
          <p:cNvPicPr>
            <a:picLocks noChangeAspect="1"/>
          </p:cNvPicPr>
          <p:nvPr/>
        </p:nvPicPr>
        <p:blipFill>
          <a:blip r:embed="rId2"/>
          <a:stretch>
            <a:fillRect/>
          </a:stretch>
        </p:blipFill>
        <p:spPr>
          <a:xfrm>
            <a:off x="933450" y="2668412"/>
            <a:ext cx="10325100" cy="3743325"/>
          </a:xfrm>
          <a:prstGeom prst="rect">
            <a:avLst/>
          </a:prstGeom>
        </p:spPr>
      </p:pic>
    </p:spTree>
    <p:extLst>
      <p:ext uri="{BB962C8B-B14F-4D97-AF65-F5344CB8AC3E}">
        <p14:creationId xmlns:p14="http://schemas.microsoft.com/office/powerpoint/2010/main" val="3961645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7860-524C-497A-9AB7-DCD303817E32}"/>
              </a:ext>
            </a:extLst>
          </p:cNvPr>
          <p:cNvSpPr>
            <a:spLocks noGrp="1"/>
          </p:cNvSpPr>
          <p:nvPr>
            <p:ph type="title"/>
          </p:nvPr>
        </p:nvSpPr>
        <p:spPr/>
        <p:txBody>
          <a:bodyPr/>
          <a:lstStyle/>
          <a:p>
            <a:r>
              <a:rPr lang="en-CA" dirty="0"/>
              <a:t>Visualizing A RM Algorithm – 4</a:t>
            </a:r>
          </a:p>
        </p:txBody>
      </p:sp>
      <p:sp>
        <p:nvSpPr>
          <p:cNvPr id="3" name="Content Placeholder 2">
            <a:extLst>
              <a:ext uri="{FF2B5EF4-FFF2-40B4-BE49-F238E27FC236}">
                <a16:creationId xmlns:a16="http://schemas.microsoft.com/office/drawing/2014/main" id="{96AE54CE-C66C-46C2-8881-812924582BB0}"/>
              </a:ext>
            </a:extLst>
          </p:cNvPr>
          <p:cNvSpPr>
            <a:spLocks noGrp="1"/>
          </p:cNvSpPr>
          <p:nvPr>
            <p:ph idx="1"/>
          </p:nvPr>
        </p:nvSpPr>
        <p:spPr>
          <a:xfrm>
            <a:off x="838200" y="1825625"/>
            <a:ext cx="10515600" cy="884019"/>
          </a:xfrm>
        </p:spPr>
        <p:txBody>
          <a:bodyPr/>
          <a:lstStyle/>
          <a:p>
            <a:pPr marL="0" indent="0" algn="ctr">
              <a:buNone/>
            </a:pPr>
            <a:r>
              <a:rPr lang="en-US" dirty="0"/>
              <a:t>p2 has a period of 5. The first computation of length 3 must be performed within times 0 and 5, and so on</a:t>
            </a:r>
            <a:endParaRPr lang="en-CA" dirty="0"/>
          </a:p>
        </p:txBody>
      </p:sp>
      <p:pic>
        <p:nvPicPr>
          <p:cNvPr id="5" name="Picture 4">
            <a:extLst>
              <a:ext uri="{FF2B5EF4-FFF2-40B4-BE49-F238E27FC236}">
                <a16:creationId xmlns:a16="http://schemas.microsoft.com/office/drawing/2014/main" id="{A083EC18-3A09-4E4C-91DF-16D08AE956F7}"/>
              </a:ext>
            </a:extLst>
          </p:cNvPr>
          <p:cNvPicPr>
            <a:picLocks noChangeAspect="1"/>
          </p:cNvPicPr>
          <p:nvPr/>
        </p:nvPicPr>
        <p:blipFill>
          <a:blip r:embed="rId2"/>
          <a:stretch>
            <a:fillRect/>
          </a:stretch>
        </p:blipFill>
        <p:spPr>
          <a:xfrm>
            <a:off x="1014412" y="2844581"/>
            <a:ext cx="10163175" cy="3648075"/>
          </a:xfrm>
          <a:prstGeom prst="rect">
            <a:avLst/>
          </a:prstGeom>
        </p:spPr>
      </p:pic>
    </p:spTree>
    <p:extLst>
      <p:ext uri="{BB962C8B-B14F-4D97-AF65-F5344CB8AC3E}">
        <p14:creationId xmlns:p14="http://schemas.microsoft.com/office/powerpoint/2010/main" val="1770439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4743-48D6-4F47-8A2F-3F850DC6F485}"/>
              </a:ext>
            </a:extLst>
          </p:cNvPr>
          <p:cNvSpPr>
            <a:spLocks noGrp="1"/>
          </p:cNvSpPr>
          <p:nvPr>
            <p:ph type="title"/>
          </p:nvPr>
        </p:nvSpPr>
        <p:spPr/>
        <p:txBody>
          <a:bodyPr/>
          <a:lstStyle/>
          <a:p>
            <a:r>
              <a:rPr lang="en-CA" dirty="0"/>
              <a:t>Visualizing A RM Algorithm – 5</a:t>
            </a:r>
          </a:p>
        </p:txBody>
      </p:sp>
      <p:sp>
        <p:nvSpPr>
          <p:cNvPr id="3" name="Content Placeholder 2">
            <a:extLst>
              <a:ext uri="{FF2B5EF4-FFF2-40B4-BE49-F238E27FC236}">
                <a16:creationId xmlns:a16="http://schemas.microsoft.com/office/drawing/2014/main" id="{3D909AE2-23C5-4951-9147-3207A09A0699}"/>
              </a:ext>
            </a:extLst>
          </p:cNvPr>
          <p:cNvSpPr>
            <a:spLocks noGrp="1"/>
          </p:cNvSpPr>
          <p:nvPr>
            <p:ph idx="1"/>
          </p:nvPr>
        </p:nvSpPr>
        <p:spPr>
          <a:xfrm>
            <a:off x="838200" y="1825625"/>
            <a:ext cx="10515600" cy="967909"/>
          </a:xfrm>
        </p:spPr>
        <p:txBody>
          <a:bodyPr/>
          <a:lstStyle/>
          <a:p>
            <a:pPr marL="0" indent="0" algn="ctr">
              <a:buNone/>
            </a:pPr>
            <a:r>
              <a:rPr lang="en-US" dirty="0"/>
              <a:t>Under RM, p1 has always the higher priority and starts executing at time 0, followed by p2 at time 1</a:t>
            </a:r>
            <a:endParaRPr lang="en-CA" dirty="0"/>
          </a:p>
        </p:txBody>
      </p:sp>
      <p:pic>
        <p:nvPicPr>
          <p:cNvPr id="5" name="Picture 4">
            <a:extLst>
              <a:ext uri="{FF2B5EF4-FFF2-40B4-BE49-F238E27FC236}">
                <a16:creationId xmlns:a16="http://schemas.microsoft.com/office/drawing/2014/main" id="{5FCBCC8F-6F45-4F7C-B592-C6D3E410F524}"/>
              </a:ext>
            </a:extLst>
          </p:cNvPr>
          <p:cNvPicPr>
            <a:picLocks noChangeAspect="1"/>
          </p:cNvPicPr>
          <p:nvPr/>
        </p:nvPicPr>
        <p:blipFill>
          <a:blip r:embed="rId2"/>
          <a:stretch>
            <a:fillRect/>
          </a:stretch>
        </p:blipFill>
        <p:spPr>
          <a:xfrm>
            <a:off x="2417969" y="3033639"/>
            <a:ext cx="7356062" cy="2754385"/>
          </a:xfrm>
          <a:prstGeom prst="rect">
            <a:avLst/>
          </a:prstGeom>
        </p:spPr>
      </p:pic>
    </p:spTree>
    <p:extLst>
      <p:ext uri="{BB962C8B-B14F-4D97-AF65-F5344CB8AC3E}">
        <p14:creationId xmlns:p14="http://schemas.microsoft.com/office/powerpoint/2010/main" val="336940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37B41-51A6-4615-AD1C-5B3C3BE31C28}"/>
              </a:ext>
            </a:extLst>
          </p:cNvPr>
          <p:cNvSpPr>
            <a:spLocks noGrp="1"/>
          </p:cNvSpPr>
          <p:nvPr>
            <p:ph type="title"/>
          </p:nvPr>
        </p:nvSpPr>
        <p:spPr/>
        <p:txBody>
          <a:bodyPr/>
          <a:lstStyle/>
          <a:p>
            <a:r>
              <a:rPr lang="en-CA" dirty="0"/>
              <a:t>Visualizing A RM Algorithm – 6</a:t>
            </a:r>
          </a:p>
        </p:txBody>
      </p:sp>
      <p:sp>
        <p:nvSpPr>
          <p:cNvPr id="3" name="Content Placeholder 2">
            <a:extLst>
              <a:ext uri="{FF2B5EF4-FFF2-40B4-BE49-F238E27FC236}">
                <a16:creationId xmlns:a16="http://schemas.microsoft.com/office/drawing/2014/main" id="{F0DDFDB5-0738-4FC3-B115-CFD649631E8C}"/>
              </a:ext>
            </a:extLst>
          </p:cNvPr>
          <p:cNvSpPr>
            <a:spLocks noGrp="1"/>
          </p:cNvSpPr>
          <p:nvPr>
            <p:ph idx="1"/>
          </p:nvPr>
        </p:nvSpPr>
        <p:spPr>
          <a:xfrm>
            <a:off x="838200" y="1825625"/>
            <a:ext cx="10515600" cy="976298"/>
          </a:xfrm>
        </p:spPr>
        <p:txBody>
          <a:bodyPr/>
          <a:lstStyle/>
          <a:p>
            <a:pPr marL="0" indent="0" algn="ctr">
              <a:buNone/>
            </a:pPr>
            <a:r>
              <a:rPr lang="en-US" dirty="0"/>
              <a:t>At time 4, the next iteration of p1 is available and runs from 4 to 5. The next iteration of p2 is available at time 5 and runs from 5 to 8</a:t>
            </a:r>
            <a:endParaRPr lang="en-CA" dirty="0"/>
          </a:p>
        </p:txBody>
      </p:sp>
      <p:pic>
        <p:nvPicPr>
          <p:cNvPr id="5" name="Picture 4">
            <a:extLst>
              <a:ext uri="{FF2B5EF4-FFF2-40B4-BE49-F238E27FC236}">
                <a16:creationId xmlns:a16="http://schemas.microsoft.com/office/drawing/2014/main" id="{580C2F35-7319-4D25-8147-C36FFD2A8ADF}"/>
              </a:ext>
            </a:extLst>
          </p:cNvPr>
          <p:cNvPicPr>
            <a:picLocks noChangeAspect="1"/>
          </p:cNvPicPr>
          <p:nvPr/>
        </p:nvPicPr>
        <p:blipFill>
          <a:blip r:embed="rId2"/>
          <a:stretch>
            <a:fillRect/>
          </a:stretch>
        </p:blipFill>
        <p:spPr>
          <a:xfrm>
            <a:off x="1143000" y="2801923"/>
            <a:ext cx="9906000" cy="3781425"/>
          </a:xfrm>
          <a:prstGeom prst="rect">
            <a:avLst/>
          </a:prstGeom>
        </p:spPr>
      </p:pic>
    </p:spTree>
    <p:extLst>
      <p:ext uri="{BB962C8B-B14F-4D97-AF65-F5344CB8AC3E}">
        <p14:creationId xmlns:p14="http://schemas.microsoft.com/office/powerpoint/2010/main" val="3321888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1B9FB-581C-47AE-8D60-24A4A81D120B}"/>
              </a:ext>
            </a:extLst>
          </p:cNvPr>
          <p:cNvSpPr>
            <a:spLocks noGrp="1"/>
          </p:cNvSpPr>
          <p:nvPr>
            <p:ph type="title"/>
          </p:nvPr>
        </p:nvSpPr>
        <p:spPr/>
        <p:txBody>
          <a:bodyPr/>
          <a:lstStyle/>
          <a:p>
            <a:r>
              <a:rPr lang="en-CA" dirty="0"/>
              <a:t>Visualizing A RM Algorithm – 7</a:t>
            </a:r>
          </a:p>
        </p:txBody>
      </p:sp>
      <p:sp>
        <p:nvSpPr>
          <p:cNvPr id="3" name="Content Placeholder 2">
            <a:extLst>
              <a:ext uri="{FF2B5EF4-FFF2-40B4-BE49-F238E27FC236}">
                <a16:creationId xmlns:a16="http://schemas.microsoft.com/office/drawing/2014/main" id="{D4DAAC6F-477B-4C57-8A9A-FD5BCF113520}"/>
              </a:ext>
            </a:extLst>
          </p:cNvPr>
          <p:cNvSpPr>
            <a:spLocks noGrp="1"/>
          </p:cNvSpPr>
          <p:nvPr>
            <p:ph idx="1"/>
          </p:nvPr>
        </p:nvSpPr>
        <p:spPr>
          <a:xfrm>
            <a:off x="838200" y="1825625"/>
            <a:ext cx="10515600" cy="598793"/>
          </a:xfrm>
        </p:spPr>
        <p:txBody>
          <a:bodyPr/>
          <a:lstStyle/>
          <a:p>
            <a:pPr marL="0" indent="0" algn="ctr">
              <a:buNone/>
            </a:pPr>
            <a:r>
              <a:rPr lang="en-US" dirty="0"/>
              <a:t>At time 8, p1 is again available and executes</a:t>
            </a:r>
          </a:p>
          <a:p>
            <a:pPr marL="0" indent="0" algn="ctr">
              <a:buNone/>
            </a:pPr>
            <a:endParaRPr lang="en-CA" dirty="0"/>
          </a:p>
        </p:txBody>
      </p:sp>
      <p:pic>
        <p:nvPicPr>
          <p:cNvPr id="5" name="Picture 4">
            <a:extLst>
              <a:ext uri="{FF2B5EF4-FFF2-40B4-BE49-F238E27FC236}">
                <a16:creationId xmlns:a16="http://schemas.microsoft.com/office/drawing/2014/main" id="{35433A5A-873C-442A-B1F6-D88A87995E60}"/>
              </a:ext>
            </a:extLst>
          </p:cNvPr>
          <p:cNvPicPr>
            <a:picLocks noChangeAspect="1"/>
          </p:cNvPicPr>
          <p:nvPr/>
        </p:nvPicPr>
        <p:blipFill>
          <a:blip r:embed="rId2"/>
          <a:stretch>
            <a:fillRect/>
          </a:stretch>
        </p:blipFill>
        <p:spPr>
          <a:xfrm>
            <a:off x="1019175" y="2559355"/>
            <a:ext cx="10153650" cy="3743325"/>
          </a:xfrm>
          <a:prstGeom prst="rect">
            <a:avLst/>
          </a:prstGeom>
        </p:spPr>
      </p:pic>
    </p:spTree>
    <p:extLst>
      <p:ext uri="{BB962C8B-B14F-4D97-AF65-F5344CB8AC3E}">
        <p14:creationId xmlns:p14="http://schemas.microsoft.com/office/powerpoint/2010/main" val="1181740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B69F-48CB-43A6-A02C-9925735AF578}"/>
              </a:ext>
            </a:extLst>
          </p:cNvPr>
          <p:cNvSpPr>
            <a:spLocks noGrp="1"/>
          </p:cNvSpPr>
          <p:nvPr>
            <p:ph type="title"/>
          </p:nvPr>
        </p:nvSpPr>
        <p:spPr/>
        <p:txBody>
          <a:bodyPr/>
          <a:lstStyle/>
          <a:p>
            <a:r>
              <a:rPr lang="en-CA" dirty="0"/>
              <a:t>Visualizing A RM Algorithm – 8</a:t>
            </a:r>
          </a:p>
        </p:txBody>
      </p:sp>
      <p:sp>
        <p:nvSpPr>
          <p:cNvPr id="3" name="Content Placeholder 2">
            <a:extLst>
              <a:ext uri="{FF2B5EF4-FFF2-40B4-BE49-F238E27FC236}">
                <a16:creationId xmlns:a16="http://schemas.microsoft.com/office/drawing/2014/main" id="{AF39EF9B-8781-47ED-B228-2C08F18EBBF9}"/>
              </a:ext>
            </a:extLst>
          </p:cNvPr>
          <p:cNvSpPr>
            <a:spLocks noGrp="1"/>
          </p:cNvSpPr>
          <p:nvPr>
            <p:ph idx="1"/>
          </p:nvPr>
        </p:nvSpPr>
        <p:spPr>
          <a:xfrm>
            <a:off x="838200" y="1825625"/>
            <a:ext cx="10515600" cy="892408"/>
          </a:xfrm>
        </p:spPr>
        <p:txBody>
          <a:bodyPr/>
          <a:lstStyle/>
          <a:p>
            <a:pPr marL="0" indent="0" algn="ctr">
              <a:buNone/>
            </a:pPr>
            <a:r>
              <a:rPr lang="en-US" dirty="0"/>
              <a:t>p2 becomes available at time 10 and starts executing but does not complete because at time 12, p1 becomes available again</a:t>
            </a:r>
            <a:endParaRPr lang="en-CA" dirty="0"/>
          </a:p>
        </p:txBody>
      </p:sp>
      <p:pic>
        <p:nvPicPr>
          <p:cNvPr id="5" name="Picture 4">
            <a:extLst>
              <a:ext uri="{FF2B5EF4-FFF2-40B4-BE49-F238E27FC236}">
                <a16:creationId xmlns:a16="http://schemas.microsoft.com/office/drawing/2014/main" id="{85AB9506-5A98-49CA-9F20-48C6B3B79B89}"/>
              </a:ext>
            </a:extLst>
          </p:cNvPr>
          <p:cNvPicPr>
            <a:picLocks noChangeAspect="1"/>
          </p:cNvPicPr>
          <p:nvPr/>
        </p:nvPicPr>
        <p:blipFill>
          <a:blip r:embed="rId2"/>
          <a:stretch>
            <a:fillRect/>
          </a:stretch>
        </p:blipFill>
        <p:spPr>
          <a:xfrm>
            <a:off x="1047750" y="2768600"/>
            <a:ext cx="10096500" cy="3724275"/>
          </a:xfrm>
          <a:prstGeom prst="rect">
            <a:avLst/>
          </a:prstGeom>
        </p:spPr>
      </p:pic>
    </p:spTree>
    <p:extLst>
      <p:ext uri="{BB962C8B-B14F-4D97-AF65-F5344CB8AC3E}">
        <p14:creationId xmlns:p14="http://schemas.microsoft.com/office/powerpoint/2010/main" val="3099627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F4E198-5AB3-4EB8-BD49-6C7E098DF11D}"/>
              </a:ext>
            </a:extLst>
          </p:cNvPr>
          <p:cNvSpPr>
            <a:spLocks noGrp="1"/>
          </p:cNvSpPr>
          <p:nvPr>
            <p:ph type="title"/>
          </p:nvPr>
        </p:nvSpPr>
        <p:spPr>
          <a:xfrm>
            <a:off x="466722" y="586855"/>
            <a:ext cx="3201366" cy="3387497"/>
          </a:xfrm>
        </p:spPr>
        <p:txBody>
          <a:bodyPr anchor="b">
            <a:normAutofit/>
          </a:bodyPr>
          <a:lstStyle/>
          <a:p>
            <a:pPr algn="r"/>
            <a:r>
              <a:rPr lang="en-CA" sz="1900">
                <a:solidFill>
                  <a:srgbClr val="FFFFFF"/>
                </a:solidFill>
              </a:rPr>
              <a:t>Announcements/Reminders</a:t>
            </a:r>
          </a:p>
        </p:txBody>
      </p:sp>
      <p:sp>
        <p:nvSpPr>
          <p:cNvPr id="3" name="Content Placeholder 2">
            <a:extLst>
              <a:ext uri="{FF2B5EF4-FFF2-40B4-BE49-F238E27FC236}">
                <a16:creationId xmlns:a16="http://schemas.microsoft.com/office/drawing/2014/main" id="{2D23C6B0-8E5F-47B4-A044-FBE552647F5C}"/>
              </a:ext>
            </a:extLst>
          </p:cNvPr>
          <p:cNvSpPr>
            <a:spLocks noGrp="1"/>
          </p:cNvSpPr>
          <p:nvPr>
            <p:ph idx="1"/>
          </p:nvPr>
        </p:nvSpPr>
        <p:spPr>
          <a:xfrm>
            <a:off x="4810259" y="649480"/>
            <a:ext cx="6555347" cy="5546047"/>
          </a:xfrm>
        </p:spPr>
        <p:txBody>
          <a:bodyPr anchor="ctr">
            <a:normAutofit/>
          </a:bodyPr>
          <a:lstStyle/>
          <a:p>
            <a:r>
              <a:rPr lang="en-CA" sz="2000"/>
              <a:t>Your first assignment is due by the 7</a:t>
            </a:r>
            <a:r>
              <a:rPr lang="en-CA" sz="2000" baseline="30000"/>
              <a:t>th</a:t>
            </a:r>
            <a:r>
              <a:rPr lang="en-CA" sz="2000"/>
              <a:t> of February 11:59PM</a:t>
            </a:r>
          </a:p>
          <a:p>
            <a:r>
              <a:rPr lang="en-CA" sz="2000"/>
              <a:t>Your first lab is due by the 5</a:t>
            </a:r>
            <a:r>
              <a:rPr lang="en-CA" sz="2000" baseline="30000"/>
              <a:t>th</a:t>
            </a:r>
            <a:r>
              <a:rPr lang="en-CA" sz="2000"/>
              <a:t> of February 11:59PM</a:t>
            </a:r>
          </a:p>
          <a:p>
            <a:pPr lvl="1"/>
            <a:r>
              <a:rPr lang="en-CA" sz="2000"/>
              <a:t>Both your lab and assignment are subject to a 10% late penalty per business day if they are not submitted. Please make sure you submit them on time!</a:t>
            </a:r>
          </a:p>
        </p:txBody>
      </p:sp>
    </p:spTree>
    <p:extLst>
      <p:ext uri="{BB962C8B-B14F-4D97-AF65-F5344CB8AC3E}">
        <p14:creationId xmlns:p14="http://schemas.microsoft.com/office/powerpoint/2010/main" val="3162546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ACB41-48CA-456A-ADFC-605090B2EC4F}"/>
              </a:ext>
            </a:extLst>
          </p:cNvPr>
          <p:cNvSpPr>
            <a:spLocks noGrp="1"/>
          </p:cNvSpPr>
          <p:nvPr>
            <p:ph type="title"/>
          </p:nvPr>
        </p:nvSpPr>
        <p:spPr/>
        <p:txBody>
          <a:bodyPr/>
          <a:lstStyle/>
          <a:p>
            <a:r>
              <a:rPr lang="en-CA" dirty="0"/>
              <a:t>Visualizing A RM Algorithm – 9</a:t>
            </a:r>
          </a:p>
        </p:txBody>
      </p:sp>
      <p:sp>
        <p:nvSpPr>
          <p:cNvPr id="3" name="Content Placeholder 2">
            <a:extLst>
              <a:ext uri="{FF2B5EF4-FFF2-40B4-BE49-F238E27FC236}">
                <a16:creationId xmlns:a16="http://schemas.microsoft.com/office/drawing/2014/main" id="{3830C1D5-71FE-424A-8942-3E9210C08313}"/>
              </a:ext>
            </a:extLst>
          </p:cNvPr>
          <p:cNvSpPr>
            <a:spLocks noGrp="1"/>
          </p:cNvSpPr>
          <p:nvPr>
            <p:ph idx="1"/>
          </p:nvPr>
        </p:nvSpPr>
        <p:spPr>
          <a:xfrm>
            <a:off x="838200" y="1825625"/>
            <a:ext cx="10515600" cy="884019"/>
          </a:xfrm>
        </p:spPr>
        <p:txBody>
          <a:bodyPr/>
          <a:lstStyle/>
          <a:p>
            <a:pPr marL="0" indent="0" algn="ctr">
              <a:buNone/>
            </a:pPr>
            <a:r>
              <a:rPr lang="en-US" dirty="0"/>
              <a:t>p1 has higher priority and interrupts p2. The last time unit of p2 is postponed until time 13</a:t>
            </a:r>
          </a:p>
          <a:p>
            <a:pPr marL="0" indent="0" algn="ctr">
              <a:buNone/>
            </a:pPr>
            <a:endParaRPr lang="en-CA" dirty="0"/>
          </a:p>
        </p:txBody>
      </p:sp>
      <p:pic>
        <p:nvPicPr>
          <p:cNvPr id="5" name="Picture 4">
            <a:extLst>
              <a:ext uri="{FF2B5EF4-FFF2-40B4-BE49-F238E27FC236}">
                <a16:creationId xmlns:a16="http://schemas.microsoft.com/office/drawing/2014/main" id="{0F05E46A-6432-4E8B-8807-384301677C20}"/>
              </a:ext>
            </a:extLst>
          </p:cNvPr>
          <p:cNvPicPr>
            <a:picLocks noChangeAspect="1"/>
          </p:cNvPicPr>
          <p:nvPr/>
        </p:nvPicPr>
        <p:blipFill>
          <a:blip r:embed="rId2"/>
          <a:stretch>
            <a:fillRect/>
          </a:stretch>
        </p:blipFill>
        <p:spPr>
          <a:xfrm>
            <a:off x="942975" y="2709644"/>
            <a:ext cx="10306050" cy="3705225"/>
          </a:xfrm>
          <a:prstGeom prst="rect">
            <a:avLst/>
          </a:prstGeom>
        </p:spPr>
      </p:pic>
    </p:spTree>
    <p:extLst>
      <p:ext uri="{BB962C8B-B14F-4D97-AF65-F5344CB8AC3E}">
        <p14:creationId xmlns:p14="http://schemas.microsoft.com/office/powerpoint/2010/main" val="379316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FEFA6E-F59E-4EBA-8C3D-D7CE63781A08}"/>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Earliest Deadline First (EDF)</a:t>
            </a:r>
          </a:p>
        </p:txBody>
      </p:sp>
      <p:sp>
        <p:nvSpPr>
          <p:cNvPr id="3" name="Content Placeholder 2">
            <a:extLst>
              <a:ext uri="{FF2B5EF4-FFF2-40B4-BE49-F238E27FC236}">
                <a16:creationId xmlns:a16="http://schemas.microsoft.com/office/drawing/2014/main" id="{109AEF4A-C8F5-4AC8-B8D8-F4376813DA1E}"/>
              </a:ext>
            </a:extLst>
          </p:cNvPr>
          <p:cNvSpPr>
            <a:spLocks noGrp="1"/>
          </p:cNvSpPr>
          <p:nvPr>
            <p:ph idx="1"/>
          </p:nvPr>
        </p:nvSpPr>
        <p:spPr>
          <a:xfrm>
            <a:off x="4810259" y="649480"/>
            <a:ext cx="6555347" cy="5546047"/>
          </a:xfrm>
        </p:spPr>
        <p:txBody>
          <a:bodyPr anchor="ctr">
            <a:normAutofit/>
          </a:bodyPr>
          <a:lstStyle/>
          <a:p>
            <a:r>
              <a:rPr lang="en-US" sz="2000"/>
              <a:t>The earliest deadline first (EDF) algorithm schedules processes according to the shortest remaining time until the deadline. The shorter the remaining time, the higher the priority.</a:t>
            </a:r>
            <a:endParaRPr lang="en-CA" sz="2000"/>
          </a:p>
          <a:p>
            <a:pPr lvl="1"/>
            <a:r>
              <a:rPr lang="en-US" sz="2000"/>
              <a:t>Earliest Deadline First (EDF) scheduling is an optimal preemptive scheduling algorithm for single core processors. What optimal means in this case is that all deadlines will be met, provided that the total CPU utilization is less than or equal to 100%. </a:t>
            </a:r>
            <a:endParaRPr lang="en-CA" sz="2000"/>
          </a:p>
        </p:txBody>
      </p:sp>
    </p:spTree>
    <p:extLst>
      <p:ext uri="{BB962C8B-B14F-4D97-AF65-F5344CB8AC3E}">
        <p14:creationId xmlns:p14="http://schemas.microsoft.com/office/powerpoint/2010/main" val="3367324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FF60F-C014-4EE2-991B-AC38ED8FAFFC}"/>
              </a:ext>
            </a:extLst>
          </p:cNvPr>
          <p:cNvSpPr>
            <a:spLocks noGrp="1"/>
          </p:cNvSpPr>
          <p:nvPr>
            <p:ph type="title"/>
          </p:nvPr>
        </p:nvSpPr>
        <p:spPr/>
        <p:txBody>
          <a:bodyPr/>
          <a:lstStyle/>
          <a:p>
            <a:r>
              <a:rPr lang="en-CA" dirty="0"/>
              <a:t>EDF Visualized – 1</a:t>
            </a:r>
          </a:p>
        </p:txBody>
      </p:sp>
      <p:sp>
        <p:nvSpPr>
          <p:cNvPr id="3" name="Content Placeholder 2">
            <a:extLst>
              <a:ext uri="{FF2B5EF4-FFF2-40B4-BE49-F238E27FC236}">
                <a16:creationId xmlns:a16="http://schemas.microsoft.com/office/drawing/2014/main" id="{88FD8066-9891-40C6-B411-037CBA9E91BA}"/>
              </a:ext>
            </a:extLst>
          </p:cNvPr>
          <p:cNvSpPr>
            <a:spLocks noGrp="1"/>
          </p:cNvSpPr>
          <p:nvPr>
            <p:ph idx="1"/>
          </p:nvPr>
        </p:nvSpPr>
        <p:spPr>
          <a:xfrm>
            <a:off x="838200" y="1825625"/>
            <a:ext cx="10515600" cy="867241"/>
          </a:xfrm>
        </p:spPr>
        <p:txBody>
          <a:bodyPr/>
          <a:lstStyle/>
          <a:p>
            <a:pPr marL="0" indent="0" algn="ctr">
              <a:buNone/>
            </a:pPr>
            <a:r>
              <a:rPr lang="en-US" dirty="0"/>
              <a:t>Two periodic processes, p1 and p2, with the given periods and total CPU times, are scheduled using EDF</a:t>
            </a:r>
            <a:endParaRPr lang="en-CA" dirty="0"/>
          </a:p>
        </p:txBody>
      </p:sp>
      <p:pic>
        <p:nvPicPr>
          <p:cNvPr id="7" name="Picture 6">
            <a:extLst>
              <a:ext uri="{FF2B5EF4-FFF2-40B4-BE49-F238E27FC236}">
                <a16:creationId xmlns:a16="http://schemas.microsoft.com/office/drawing/2014/main" id="{C98DC8B9-9695-455D-8DD7-9FDC07194E8D}"/>
              </a:ext>
            </a:extLst>
          </p:cNvPr>
          <p:cNvPicPr>
            <a:picLocks noChangeAspect="1"/>
          </p:cNvPicPr>
          <p:nvPr/>
        </p:nvPicPr>
        <p:blipFill>
          <a:blip r:embed="rId2"/>
          <a:stretch>
            <a:fillRect/>
          </a:stretch>
        </p:blipFill>
        <p:spPr>
          <a:xfrm>
            <a:off x="1314450" y="2692866"/>
            <a:ext cx="9563100" cy="3905250"/>
          </a:xfrm>
          <a:prstGeom prst="rect">
            <a:avLst/>
          </a:prstGeom>
        </p:spPr>
      </p:pic>
    </p:spTree>
    <p:extLst>
      <p:ext uri="{BB962C8B-B14F-4D97-AF65-F5344CB8AC3E}">
        <p14:creationId xmlns:p14="http://schemas.microsoft.com/office/powerpoint/2010/main" val="147772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029BE-C2F8-4B55-9A2D-921DA80F78FE}"/>
              </a:ext>
            </a:extLst>
          </p:cNvPr>
          <p:cNvSpPr>
            <a:spLocks noGrp="1"/>
          </p:cNvSpPr>
          <p:nvPr>
            <p:ph type="title"/>
          </p:nvPr>
        </p:nvSpPr>
        <p:spPr/>
        <p:txBody>
          <a:bodyPr/>
          <a:lstStyle/>
          <a:p>
            <a:r>
              <a:rPr lang="en-CA" dirty="0"/>
              <a:t>EDF Visualized – 2</a:t>
            </a:r>
          </a:p>
        </p:txBody>
      </p:sp>
      <p:sp>
        <p:nvSpPr>
          <p:cNvPr id="3" name="Content Placeholder 2">
            <a:extLst>
              <a:ext uri="{FF2B5EF4-FFF2-40B4-BE49-F238E27FC236}">
                <a16:creationId xmlns:a16="http://schemas.microsoft.com/office/drawing/2014/main" id="{CA34AC9D-724C-4C92-8E27-7BB23D8A6394}"/>
              </a:ext>
            </a:extLst>
          </p:cNvPr>
          <p:cNvSpPr>
            <a:spLocks noGrp="1"/>
          </p:cNvSpPr>
          <p:nvPr>
            <p:ph idx="1"/>
          </p:nvPr>
        </p:nvSpPr>
        <p:spPr>
          <a:xfrm>
            <a:off x="838200" y="1825625"/>
            <a:ext cx="10515600" cy="909186"/>
          </a:xfrm>
        </p:spPr>
        <p:txBody>
          <a:bodyPr/>
          <a:lstStyle/>
          <a:p>
            <a:pPr marL="0" indent="0" algn="ctr">
              <a:buNone/>
            </a:pPr>
            <a:r>
              <a:rPr lang="en-US" dirty="0"/>
              <a:t>The first computation of p1 has a deadline at 4 while the first computation of p2 has a deadline at 5</a:t>
            </a:r>
            <a:endParaRPr lang="en-CA" dirty="0"/>
          </a:p>
        </p:txBody>
      </p:sp>
      <p:pic>
        <p:nvPicPr>
          <p:cNvPr id="5" name="Picture 4">
            <a:extLst>
              <a:ext uri="{FF2B5EF4-FFF2-40B4-BE49-F238E27FC236}">
                <a16:creationId xmlns:a16="http://schemas.microsoft.com/office/drawing/2014/main" id="{2F6FFFAE-BCE6-42D6-980D-98B2AB371888}"/>
              </a:ext>
            </a:extLst>
          </p:cNvPr>
          <p:cNvPicPr>
            <a:picLocks noChangeAspect="1"/>
          </p:cNvPicPr>
          <p:nvPr/>
        </p:nvPicPr>
        <p:blipFill>
          <a:blip r:embed="rId2"/>
          <a:stretch>
            <a:fillRect/>
          </a:stretch>
        </p:blipFill>
        <p:spPr>
          <a:xfrm>
            <a:off x="1052512" y="2734811"/>
            <a:ext cx="10086975" cy="3886200"/>
          </a:xfrm>
          <a:prstGeom prst="rect">
            <a:avLst/>
          </a:prstGeom>
        </p:spPr>
      </p:pic>
    </p:spTree>
    <p:extLst>
      <p:ext uri="{BB962C8B-B14F-4D97-AF65-F5344CB8AC3E}">
        <p14:creationId xmlns:p14="http://schemas.microsoft.com/office/powerpoint/2010/main" val="1884604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7D875-F107-4C2D-9087-ECFA886485DE}"/>
              </a:ext>
            </a:extLst>
          </p:cNvPr>
          <p:cNvSpPr>
            <a:spLocks noGrp="1"/>
          </p:cNvSpPr>
          <p:nvPr>
            <p:ph type="title"/>
          </p:nvPr>
        </p:nvSpPr>
        <p:spPr/>
        <p:txBody>
          <a:bodyPr/>
          <a:lstStyle/>
          <a:p>
            <a:r>
              <a:rPr lang="en-CA" dirty="0"/>
              <a:t>EDF Visualized – 3</a:t>
            </a:r>
          </a:p>
        </p:txBody>
      </p:sp>
      <p:sp>
        <p:nvSpPr>
          <p:cNvPr id="3" name="Content Placeholder 2">
            <a:extLst>
              <a:ext uri="{FF2B5EF4-FFF2-40B4-BE49-F238E27FC236}">
                <a16:creationId xmlns:a16="http://schemas.microsoft.com/office/drawing/2014/main" id="{33FBDC71-8185-4FE1-A441-61830BE22071}"/>
              </a:ext>
            </a:extLst>
          </p:cNvPr>
          <p:cNvSpPr>
            <a:spLocks noGrp="1"/>
          </p:cNvSpPr>
          <p:nvPr>
            <p:ph idx="1"/>
          </p:nvPr>
        </p:nvSpPr>
        <p:spPr>
          <a:xfrm>
            <a:off x="427839" y="1825625"/>
            <a:ext cx="10925961" cy="892408"/>
          </a:xfrm>
        </p:spPr>
        <p:txBody>
          <a:bodyPr/>
          <a:lstStyle/>
          <a:p>
            <a:pPr marL="0" indent="0" algn="ctr">
              <a:buNone/>
            </a:pPr>
            <a:r>
              <a:rPr lang="en-US" dirty="0"/>
              <a:t>p1 has a higher priority than p2 and starts executing at time 0, followed by p2 at time 1</a:t>
            </a:r>
            <a:endParaRPr lang="en-CA" dirty="0"/>
          </a:p>
        </p:txBody>
      </p:sp>
      <p:pic>
        <p:nvPicPr>
          <p:cNvPr id="5" name="Picture 4">
            <a:extLst>
              <a:ext uri="{FF2B5EF4-FFF2-40B4-BE49-F238E27FC236}">
                <a16:creationId xmlns:a16="http://schemas.microsoft.com/office/drawing/2014/main" id="{A9584AD5-DD35-43DF-95B7-BA1DA8216691}"/>
              </a:ext>
            </a:extLst>
          </p:cNvPr>
          <p:cNvPicPr>
            <a:picLocks noChangeAspect="1"/>
          </p:cNvPicPr>
          <p:nvPr/>
        </p:nvPicPr>
        <p:blipFill>
          <a:blip r:embed="rId2"/>
          <a:stretch>
            <a:fillRect/>
          </a:stretch>
        </p:blipFill>
        <p:spPr>
          <a:xfrm>
            <a:off x="1057275" y="2718033"/>
            <a:ext cx="10077450" cy="3857625"/>
          </a:xfrm>
          <a:prstGeom prst="rect">
            <a:avLst/>
          </a:prstGeom>
        </p:spPr>
      </p:pic>
    </p:spTree>
    <p:extLst>
      <p:ext uri="{BB962C8B-B14F-4D97-AF65-F5344CB8AC3E}">
        <p14:creationId xmlns:p14="http://schemas.microsoft.com/office/powerpoint/2010/main" val="2129166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70265-7772-4FA1-8307-3A93AF9B20BB}"/>
              </a:ext>
            </a:extLst>
          </p:cNvPr>
          <p:cNvSpPr>
            <a:spLocks noGrp="1"/>
          </p:cNvSpPr>
          <p:nvPr>
            <p:ph type="title"/>
          </p:nvPr>
        </p:nvSpPr>
        <p:spPr/>
        <p:txBody>
          <a:bodyPr/>
          <a:lstStyle/>
          <a:p>
            <a:r>
              <a:rPr lang="en-CA" dirty="0"/>
              <a:t>EDF Visualized – 4</a:t>
            </a:r>
          </a:p>
        </p:txBody>
      </p:sp>
      <p:sp>
        <p:nvSpPr>
          <p:cNvPr id="3" name="Content Placeholder 2">
            <a:extLst>
              <a:ext uri="{FF2B5EF4-FFF2-40B4-BE49-F238E27FC236}">
                <a16:creationId xmlns:a16="http://schemas.microsoft.com/office/drawing/2014/main" id="{2A2A48C7-A5C7-4521-AB9B-0D3FC2A22298}"/>
              </a:ext>
            </a:extLst>
          </p:cNvPr>
          <p:cNvSpPr>
            <a:spLocks noGrp="1"/>
          </p:cNvSpPr>
          <p:nvPr>
            <p:ph idx="1"/>
          </p:nvPr>
        </p:nvSpPr>
        <p:spPr>
          <a:xfrm>
            <a:off x="838200" y="1825625"/>
            <a:ext cx="10515600" cy="875630"/>
          </a:xfrm>
        </p:spPr>
        <p:txBody>
          <a:bodyPr/>
          <a:lstStyle/>
          <a:p>
            <a:pPr marL="0" indent="0" algn="ctr">
              <a:buNone/>
            </a:pPr>
            <a:r>
              <a:rPr lang="en-US" dirty="0"/>
              <a:t>At time 4, the deadline of p1 moves to 8. Only p1 is available and so p1 runs from 4 to 5.</a:t>
            </a:r>
            <a:endParaRPr lang="en-CA" dirty="0"/>
          </a:p>
        </p:txBody>
      </p:sp>
      <p:pic>
        <p:nvPicPr>
          <p:cNvPr id="5" name="Picture 4">
            <a:extLst>
              <a:ext uri="{FF2B5EF4-FFF2-40B4-BE49-F238E27FC236}">
                <a16:creationId xmlns:a16="http://schemas.microsoft.com/office/drawing/2014/main" id="{3CE8F90C-B01F-40A6-AF22-C5431C925FA0}"/>
              </a:ext>
            </a:extLst>
          </p:cNvPr>
          <p:cNvPicPr>
            <a:picLocks noChangeAspect="1"/>
          </p:cNvPicPr>
          <p:nvPr/>
        </p:nvPicPr>
        <p:blipFill>
          <a:blip r:embed="rId2"/>
          <a:stretch>
            <a:fillRect/>
          </a:stretch>
        </p:blipFill>
        <p:spPr>
          <a:xfrm>
            <a:off x="1176337" y="2701255"/>
            <a:ext cx="9839325" cy="3857625"/>
          </a:xfrm>
          <a:prstGeom prst="rect">
            <a:avLst/>
          </a:prstGeom>
        </p:spPr>
      </p:pic>
    </p:spTree>
    <p:extLst>
      <p:ext uri="{BB962C8B-B14F-4D97-AF65-F5344CB8AC3E}">
        <p14:creationId xmlns:p14="http://schemas.microsoft.com/office/powerpoint/2010/main" val="3854123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9791D-FC7D-4ABC-B2D2-65BD968FD956}"/>
              </a:ext>
            </a:extLst>
          </p:cNvPr>
          <p:cNvSpPr>
            <a:spLocks noGrp="1"/>
          </p:cNvSpPr>
          <p:nvPr>
            <p:ph type="title"/>
          </p:nvPr>
        </p:nvSpPr>
        <p:spPr/>
        <p:txBody>
          <a:bodyPr/>
          <a:lstStyle/>
          <a:p>
            <a:r>
              <a:rPr lang="en-CA" dirty="0"/>
              <a:t>EDF Visualized – 5</a:t>
            </a:r>
          </a:p>
        </p:txBody>
      </p:sp>
      <p:sp>
        <p:nvSpPr>
          <p:cNvPr id="3" name="Content Placeholder 2">
            <a:extLst>
              <a:ext uri="{FF2B5EF4-FFF2-40B4-BE49-F238E27FC236}">
                <a16:creationId xmlns:a16="http://schemas.microsoft.com/office/drawing/2014/main" id="{B0C42184-320E-498B-BCB6-13462E59B7D8}"/>
              </a:ext>
            </a:extLst>
          </p:cNvPr>
          <p:cNvSpPr>
            <a:spLocks noGrp="1"/>
          </p:cNvSpPr>
          <p:nvPr>
            <p:ph idx="1"/>
          </p:nvPr>
        </p:nvSpPr>
        <p:spPr>
          <a:xfrm>
            <a:off x="838200" y="1825625"/>
            <a:ext cx="10515600" cy="1325563"/>
          </a:xfrm>
        </p:spPr>
        <p:txBody>
          <a:bodyPr/>
          <a:lstStyle/>
          <a:p>
            <a:pPr marL="0" indent="0" algn="ctr">
              <a:buNone/>
            </a:pPr>
            <a:r>
              <a:rPr lang="en-US" dirty="0"/>
              <a:t>The next iteration of p2 is available at time 5 with a deadline of 10. Only p2 is available and so p2 runs from 5 to 8. p2 is followed again by p1 at time 8 with a new deadline of 12</a:t>
            </a:r>
            <a:endParaRPr lang="en-CA" dirty="0"/>
          </a:p>
        </p:txBody>
      </p:sp>
      <p:pic>
        <p:nvPicPr>
          <p:cNvPr id="5" name="Picture 4">
            <a:extLst>
              <a:ext uri="{FF2B5EF4-FFF2-40B4-BE49-F238E27FC236}">
                <a16:creationId xmlns:a16="http://schemas.microsoft.com/office/drawing/2014/main" id="{5CA31545-2772-43F9-A246-8905D65F2FE2}"/>
              </a:ext>
            </a:extLst>
          </p:cNvPr>
          <p:cNvPicPr>
            <a:picLocks noChangeAspect="1"/>
          </p:cNvPicPr>
          <p:nvPr/>
        </p:nvPicPr>
        <p:blipFill>
          <a:blip r:embed="rId2"/>
          <a:stretch>
            <a:fillRect/>
          </a:stretch>
        </p:blipFill>
        <p:spPr>
          <a:xfrm>
            <a:off x="1669421" y="3324450"/>
            <a:ext cx="7782490" cy="3168425"/>
          </a:xfrm>
          <a:prstGeom prst="rect">
            <a:avLst/>
          </a:prstGeom>
        </p:spPr>
      </p:pic>
    </p:spTree>
    <p:extLst>
      <p:ext uri="{BB962C8B-B14F-4D97-AF65-F5344CB8AC3E}">
        <p14:creationId xmlns:p14="http://schemas.microsoft.com/office/powerpoint/2010/main" val="3014333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D246A-6374-4994-9417-2D141B927052}"/>
              </a:ext>
            </a:extLst>
          </p:cNvPr>
          <p:cNvSpPr>
            <a:spLocks noGrp="1"/>
          </p:cNvSpPr>
          <p:nvPr>
            <p:ph type="title"/>
          </p:nvPr>
        </p:nvSpPr>
        <p:spPr/>
        <p:txBody>
          <a:bodyPr/>
          <a:lstStyle/>
          <a:p>
            <a:r>
              <a:rPr lang="en-CA" dirty="0"/>
              <a:t>EDF Visualized – 6</a:t>
            </a:r>
          </a:p>
        </p:txBody>
      </p:sp>
      <p:sp>
        <p:nvSpPr>
          <p:cNvPr id="3" name="Content Placeholder 2">
            <a:extLst>
              <a:ext uri="{FF2B5EF4-FFF2-40B4-BE49-F238E27FC236}">
                <a16:creationId xmlns:a16="http://schemas.microsoft.com/office/drawing/2014/main" id="{EF8741E7-FDD6-43FA-BF60-4AA16B440F80}"/>
              </a:ext>
            </a:extLst>
          </p:cNvPr>
          <p:cNvSpPr>
            <a:spLocks noGrp="1"/>
          </p:cNvSpPr>
          <p:nvPr>
            <p:ph idx="1"/>
          </p:nvPr>
        </p:nvSpPr>
        <p:spPr>
          <a:xfrm>
            <a:off x="419100" y="1690688"/>
            <a:ext cx="11353800" cy="1043410"/>
          </a:xfrm>
        </p:spPr>
        <p:txBody>
          <a:bodyPr/>
          <a:lstStyle/>
          <a:p>
            <a:pPr marL="0" indent="0" algn="ctr">
              <a:buNone/>
            </a:pPr>
            <a:r>
              <a:rPr lang="en-US" dirty="0"/>
              <a:t>p2's deadline moves to 15 and since p1 is not available yet, p2 start executing</a:t>
            </a:r>
            <a:endParaRPr lang="en-CA" dirty="0"/>
          </a:p>
        </p:txBody>
      </p:sp>
      <p:pic>
        <p:nvPicPr>
          <p:cNvPr id="5" name="Picture 4">
            <a:extLst>
              <a:ext uri="{FF2B5EF4-FFF2-40B4-BE49-F238E27FC236}">
                <a16:creationId xmlns:a16="http://schemas.microsoft.com/office/drawing/2014/main" id="{BC1D1498-C715-4476-B7D9-ACC3489A08DF}"/>
              </a:ext>
            </a:extLst>
          </p:cNvPr>
          <p:cNvPicPr>
            <a:picLocks noChangeAspect="1"/>
          </p:cNvPicPr>
          <p:nvPr/>
        </p:nvPicPr>
        <p:blipFill>
          <a:blip r:embed="rId2"/>
          <a:stretch>
            <a:fillRect/>
          </a:stretch>
        </p:blipFill>
        <p:spPr>
          <a:xfrm>
            <a:off x="838200" y="2424331"/>
            <a:ext cx="10296525" cy="3905250"/>
          </a:xfrm>
          <a:prstGeom prst="rect">
            <a:avLst/>
          </a:prstGeom>
        </p:spPr>
      </p:pic>
    </p:spTree>
    <p:extLst>
      <p:ext uri="{BB962C8B-B14F-4D97-AF65-F5344CB8AC3E}">
        <p14:creationId xmlns:p14="http://schemas.microsoft.com/office/powerpoint/2010/main" val="3253482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992F9-0835-4B2D-9AA8-9743D3B53B75}"/>
              </a:ext>
            </a:extLst>
          </p:cNvPr>
          <p:cNvSpPr>
            <a:spLocks noGrp="1"/>
          </p:cNvSpPr>
          <p:nvPr>
            <p:ph type="title"/>
          </p:nvPr>
        </p:nvSpPr>
        <p:spPr/>
        <p:txBody>
          <a:bodyPr/>
          <a:lstStyle/>
          <a:p>
            <a:r>
              <a:rPr lang="en-CA" dirty="0"/>
              <a:t>EDF Visualized – 7</a:t>
            </a:r>
          </a:p>
        </p:txBody>
      </p:sp>
      <p:sp>
        <p:nvSpPr>
          <p:cNvPr id="3" name="Content Placeholder 2">
            <a:extLst>
              <a:ext uri="{FF2B5EF4-FFF2-40B4-BE49-F238E27FC236}">
                <a16:creationId xmlns:a16="http://schemas.microsoft.com/office/drawing/2014/main" id="{0224EFD5-4DB3-4C0D-8492-90FC9A343CB3}"/>
              </a:ext>
            </a:extLst>
          </p:cNvPr>
          <p:cNvSpPr>
            <a:spLocks noGrp="1"/>
          </p:cNvSpPr>
          <p:nvPr>
            <p:ph idx="1"/>
          </p:nvPr>
        </p:nvSpPr>
        <p:spPr>
          <a:xfrm>
            <a:off x="838200" y="1825625"/>
            <a:ext cx="10515600" cy="942742"/>
          </a:xfrm>
        </p:spPr>
        <p:txBody>
          <a:bodyPr/>
          <a:lstStyle/>
          <a:p>
            <a:pPr marL="0" indent="0" algn="ctr">
              <a:buNone/>
            </a:pPr>
            <a:r>
              <a:rPr lang="en-US" dirty="0"/>
              <a:t>At time 12, p1 is again available with a deadline 16 and p2 still needs 1 more unit to complete with a deadline of 15</a:t>
            </a:r>
            <a:endParaRPr lang="en-CA" dirty="0"/>
          </a:p>
        </p:txBody>
      </p:sp>
      <p:pic>
        <p:nvPicPr>
          <p:cNvPr id="5" name="Picture 4">
            <a:extLst>
              <a:ext uri="{FF2B5EF4-FFF2-40B4-BE49-F238E27FC236}">
                <a16:creationId xmlns:a16="http://schemas.microsoft.com/office/drawing/2014/main" id="{7AA492B7-5F73-4841-87F5-9B2B6DAA72A0}"/>
              </a:ext>
            </a:extLst>
          </p:cNvPr>
          <p:cNvPicPr>
            <a:picLocks noChangeAspect="1"/>
          </p:cNvPicPr>
          <p:nvPr/>
        </p:nvPicPr>
        <p:blipFill>
          <a:blip r:embed="rId2"/>
          <a:stretch>
            <a:fillRect/>
          </a:stretch>
        </p:blipFill>
        <p:spPr>
          <a:xfrm>
            <a:off x="2277038" y="2903304"/>
            <a:ext cx="7637923" cy="2972674"/>
          </a:xfrm>
          <a:prstGeom prst="rect">
            <a:avLst/>
          </a:prstGeom>
        </p:spPr>
      </p:pic>
    </p:spTree>
    <p:extLst>
      <p:ext uri="{BB962C8B-B14F-4D97-AF65-F5344CB8AC3E}">
        <p14:creationId xmlns:p14="http://schemas.microsoft.com/office/powerpoint/2010/main" val="4232936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9B6C-F3A4-4958-8EBF-E58C4936DF14}"/>
              </a:ext>
            </a:extLst>
          </p:cNvPr>
          <p:cNvSpPr>
            <a:spLocks noGrp="1"/>
          </p:cNvSpPr>
          <p:nvPr>
            <p:ph type="title"/>
          </p:nvPr>
        </p:nvSpPr>
        <p:spPr/>
        <p:txBody>
          <a:bodyPr/>
          <a:lstStyle/>
          <a:p>
            <a:r>
              <a:rPr lang="en-CA" dirty="0"/>
              <a:t>EDF Visualized – 8</a:t>
            </a:r>
          </a:p>
        </p:txBody>
      </p:sp>
      <p:sp>
        <p:nvSpPr>
          <p:cNvPr id="3" name="Content Placeholder 2">
            <a:extLst>
              <a:ext uri="{FF2B5EF4-FFF2-40B4-BE49-F238E27FC236}">
                <a16:creationId xmlns:a16="http://schemas.microsoft.com/office/drawing/2014/main" id="{E2DC838B-2087-47A7-A313-3CC788846BEA}"/>
              </a:ext>
            </a:extLst>
          </p:cNvPr>
          <p:cNvSpPr>
            <a:spLocks noGrp="1"/>
          </p:cNvSpPr>
          <p:nvPr>
            <p:ph idx="1"/>
          </p:nvPr>
        </p:nvSpPr>
        <p:spPr>
          <a:xfrm>
            <a:off x="838200" y="1825625"/>
            <a:ext cx="10515600" cy="934353"/>
          </a:xfrm>
        </p:spPr>
        <p:txBody>
          <a:bodyPr/>
          <a:lstStyle/>
          <a:p>
            <a:pPr marL="0" indent="0" algn="ctr">
              <a:buNone/>
            </a:pPr>
            <a:r>
              <a:rPr lang="en-US" dirty="0"/>
              <a:t>p2 has a higher priority and completes the computation at time 13. p1 follows from time 13 to 14</a:t>
            </a:r>
            <a:endParaRPr lang="en-CA" dirty="0"/>
          </a:p>
        </p:txBody>
      </p:sp>
      <p:pic>
        <p:nvPicPr>
          <p:cNvPr id="5" name="Picture 4">
            <a:extLst>
              <a:ext uri="{FF2B5EF4-FFF2-40B4-BE49-F238E27FC236}">
                <a16:creationId xmlns:a16="http://schemas.microsoft.com/office/drawing/2014/main" id="{BABC354F-096E-4464-B011-C866FC072B4A}"/>
              </a:ext>
            </a:extLst>
          </p:cNvPr>
          <p:cNvPicPr>
            <a:picLocks noChangeAspect="1"/>
          </p:cNvPicPr>
          <p:nvPr/>
        </p:nvPicPr>
        <p:blipFill>
          <a:blip r:embed="rId2"/>
          <a:stretch>
            <a:fillRect/>
          </a:stretch>
        </p:blipFill>
        <p:spPr>
          <a:xfrm>
            <a:off x="1228725" y="2759978"/>
            <a:ext cx="9734550" cy="3886200"/>
          </a:xfrm>
          <a:prstGeom prst="rect">
            <a:avLst/>
          </a:prstGeom>
        </p:spPr>
      </p:pic>
    </p:spTree>
    <p:extLst>
      <p:ext uri="{BB962C8B-B14F-4D97-AF65-F5344CB8AC3E}">
        <p14:creationId xmlns:p14="http://schemas.microsoft.com/office/powerpoint/2010/main" val="3452679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81817-773E-4F5E-B943-58A75B61240E}"/>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Recap (1)</a:t>
            </a:r>
          </a:p>
        </p:txBody>
      </p:sp>
      <p:sp>
        <p:nvSpPr>
          <p:cNvPr id="3" name="Content Placeholder 2">
            <a:extLst>
              <a:ext uri="{FF2B5EF4-FFF2-40B4-BE49-F238E27FC236}">
                <a16:creationId xmlns:a16="http://schemas.microsoft.com/office/drawing/2014/main" id="{6A13F8C5-4F4A-4569-B616-C782F8862C6A}"/>
              </a:ext>
            </a:extLst>
          </p:cNvPr>
          <p:cNvSpPr>
            <a:spLocks noGrp="1"/>
          </p:cNvSpPr>
          <p:nvPr>
            <p:ph idx="1"/>
          </p:nvPr>
        </p:nvSpPr>
        <p:spPr>
          <a:xfrm>
            <a:off x="4810259" y="649480"/>
            <a:ext cx="6555347" cy="5546047"/>
          </a:xfrm>
        </p:spPr>
        <p:txBody>
          <a:bodyPr anchor="ctr">
            <a:normAutofit/>
          </a:bodyPr>
          <a:lstStyle/>
          <a:p>
            <a:r>
              <a:rPr lang="en-CA" sz="2000"/>
              <a:t>What is the difference between long-term scheduling and short-term scheduling?</a:t>
            </a:r>
          </a:p>
          <a:p>
            <a:pPr lvl="1"/>
            <a:r>
              <a:rPr lang="en-US" sz="2000"/>
              <a:t>Long-term scheduling decides when a process should enter the ready state and start competing for the CPU.</a:t>
            </a:r>
          </a:p>
          <a:p>
            <a:pPr lvl="1"/>
            <a:r>
              <a:rPr lang="en-US" sz="2000"/>
              <a:t>Short-term scheduling decides which of the ready processes should run next on the CPU.</a:t>
            </a:r>
          </a:p>
          <a:p>
            <a:r>
              <a:rPr lang="en-US" sz="2000"/>
              <a:t>We discussed two different types of schedulers pre-emptive schedulers and non-preemptive. What is the difference?</a:t>
            </a:r>
          </a:p>
          <a:p>
            <a:pPr lvl="1"/>
            <a:r>
              <a:rPr lang="en-US" sz="2000"/>
              <a:t>Non-Preemptive: A non-preemptive scheduling algorithm allows a running process to continue until the process terminates or blocks on a resource.</a:t>
            </a:r>
          </a:p>
          <a:p>
            <a:pPr lvl="1"/>
            <a:r>
              <a:rPr lang="en-US" sz="2000"/>
              <a:t>Preemptive: A preemptive scheduling algorithm may stop the currently running process and choose another process to run.</a:t>
            </a:r>
          </a:p>
          <a:p>
            <a:pPr marL="457200" lvl="1" indent="0">
              <a:buNone/>
            </a:pPr>
            <a:endParaRPr lang="en-US" sz="2000"/>
          </a:p>
          <a:p>
            <a:pPr lvl="1"/>
            <a:endParaRPr lang="en-US" sz="2000"/>
          </a:p>
          <a:p>
            <a:pPr lvl="1"/>
            <a:endParaRPr lang="en-CA" sz="2000"/>
          </a:p>
        </p:txBody>
      </p:sp>
    </p:spTree>
    <p:extLst>
      <p:ext uri="{BB962C8B-B14F-4D97-AF65-F5344CB8AC3E}">
        <p14:creationId xmlns:p14="http://schemas.microsoft.com/office/powerpoint/2010/main" val="102448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2CDD87-5878-45E6-8192-6745E17EDABF}"/>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Important Terms</a:t>
            </a:r>
          </a:p>
        </p:txBody>
      </p:sp>
      <p:sp>
        <p:nvSpPr>
          <p:cNvPr id="3" name="Content Placeholder 2">
            <a:extLst>
              <a:ext uri="{FF2B5EF4-FFF2-40B4-BE49-F238E27FC236}">
                <a16:creationId xmlns:a16="http://schemas.microsoft.com/office/drawing/2014/main" id="{3B5A6884-8AFD-43DF-ADEF-5864435B9E4A}"/>
              </a:ext>
            </a:extLst>
          </p:cNvPr>
          <p:cNvSpPr>
            <a:spLocks noGrp="1"/>
          </p:cNvSpPr>
          <p:nvPr>
            <p:ph idx="1"/>
          </p:nvPr>
        </p:nvSpPr>
        <p:spPr>
          <a:xfrm>
            <a:off x="4810259" y="649480"/>
            <a:ext cx="6555347" cy="5546047"/>
          </a:xfrm>
        </p:spPr>
        <p:txBody>
          <a:bodyPr anchor="ctr">
            <a:normAutofit/>
          </a:bodyPr>
          <a:lstStyle/>
          <a:p>
            <a:r>
              <a:rPr lang="en-CA" sz="2000"/>
              <a:t>Feasibility: </a:t>
            </a:r>
            <a:r>
              <a:rPr lang="en-US" sz="2000"/>
              <a:t>A schedule is </a:t>
            </a:r>
            <a:r>
              <a:rPr lang="en-US" sz="2000" b="1"/>
              <a:t>feasible</a:t>
            </a:r>
            <a:r>
              <a:rPr lang="en-US" sz="2000"/>
              <a:t> if the deadlines of all processes can be met.</a:t>
            </a:r>
          </a:p>
          <a:p>
            <a:r>
              <a:rPr lang="en-US" sz="2000" b="1"/>
              <a:t>The CPU utilization (U) </a:t>
            </a:r>
            <a:r>
              <a:rPr lang="en-US" sz="2000"/>
              <a:t>is the sum of the individual fractions of CPU times used by each process.</a:t>
            </a:r>
            <a:endParaRPr lang="en-CA" sz="2000"/>
          </a:p>
        </p:txBody>
      </p:sp>
    </p:spTree>
    <p:extLst>
      <p:ext uri="{BB962C8B-B14F-4D97-AF65-F5344CB8AC3E}">
        <p14:creationId xmlns:p14="http://schemas.microsoft.com/office/powerpoint/2010/main" val="2933170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F9EB7B-29F5-4F53-ADCD-242A503FC303}"/>
              </a:ext>
            </a:extLst>
          </p:cNvPr>
          <p:cNvSpPr>
            <a:spLocks noGrp="1"/>
          </p:cNvSpPr>
          <p:nvPr>
            <p:ph type="title"/>
          </p:nvPr>
        </p:nvSpPr>
        <p:spPr>
          <a:xfrm>
            <a:off x="466722" y="586855"/>
            <a:ext cx="3201366" cy="3387497"/>
          </a:xfrm>
        </p:spPr>
        <p:txBody>
          <a:bodyPr anchor="b">
            <a:normAutofit/>
          </a:bodyPr>
          <a:lstStyle/>
          <a:p>
            <a:pPr algn="ctr"/>
            <a:r>
              <a:rPr lang="en-CA" sz="4000" dirty="0">
                <a:solidFill>
                  <a:srgbClr val="FFFFFF"/>
                </a:solidFill>
              </a:rPr>
              <a:t>EDF Versus RM</a:t>
            </a:r>
          </a:p>
        </p:txBody>
      </p:sp>
      <p:sp>
        <p:nvSpPr>
          <p:cNvPr id="3" name="Content Placeholder 2">
            <a:extLst>
              <a:ext uri="{FF2B5EF4-FFF2-40B4-BE49-F238E27FC236}">
                <a16:creationId xmlns:a16="http://schemas.microsoft.com/office/drawing/2014/main" id="{86CE166D-9CC5-4E5A-A2BA-F2BC7F62B331}"/>
              </a:ext>
            </a:extLst>
          </p:cNvPr>
          <p:cNvSpPr>
            <a:spLocks noGrp="1"/>
          </p:cNvSpPr>
          <p:nvPr>
            <p:ph idx="1"/>
          </p:nvPr>
        </p:nvSpPr>
        <p:spPr>
          <a:xfrm>
            <a:off x="4810259" y="649480"/>
            <a:ext cx="6555347" cy="5546047"/>
          </a:xfrm>
        </p:spPr>
        <p:txBody>
          <a:bodyPr anchor="ctr">
            <a:normAutofit/>
          </a:bodyPr>
          <a:lstStyle/>
          <a:p>
            <a:r>
              <a:rPr lang="en-CA" sz="2000"/>
              <a:t>EDF has some perks:</a:t>
            </a:r>
          </a:p>
          <a:p>
            <a:pPr lvl="1"/>
            <a:r>
              <a:rPr lang="en-CA" sz="2000"/>
              <a:t>If CPU utilization is under 100% we know that all deadlines will be met (optimal).</a:t>
            </a:r>
          </a:p>
          <a:p>
            <a:r>
              <a:rPr lang="en-CA" sz="2000"/>
              <a:t>RM has some perks as well:</a:t>
            </a:r>
          </a:p>
          <a:p>
            <a:pPr lvl="1"/>
            <a:r>
              <a:rPr lang="en-CA" sz="2000"/>
              <a:t>Under RM we can predict which tasks will miss their deadlines.</a:t>
            </a:r>
          </a:p>
          <a:p>
            <a:r>
              <a:rPr lang="en-CA" sz="2000"/>
              <a:t>The problem with RM however, is that we can only achieve optimal status (i.e., all deadlines will be met) if the CPU utilization is 69.3% or less. [1]</a:t>
            </a:r>
          </a:p>
        </p:txBody>
      </p:sp>
    </p:spTree>
    <p:extLst>
      <p:ext uri="{BB962C8B-B14F-4D97-AF65-F5344CB8AC3E}">
        <p14:creationId xmlns:p14="http://schemas.microsoft.com/office/powerpoint/2010/main" val="88296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8A2902-A83C-4D0C-A4FD-E54C1E572CA0}"/>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Combined Approaches to Scheduling</a:t>
            </a:r>
          </a:p>
        </p:txBody>
      </p:sp>
      <p:sp>
        <p:nvSpPr>
          <p:cNvPr id="3" name="Content Placeholder 2">
            <a:extLst>
              <a:ext uri="{FF2B5EF4-FFF2-40B4-BE49-F238E27FC236}">
                <a16:creationId xmlns:a16="http://schemas.microsoft.com/office/drawing/2014/main" id="{7E578BBA-B679-4A77-9C58-F927A4EBECB5}"/>
              </a:ext>
            </a:extLst>
          </p:cNvPr>
          <p:cNvSpPr>
            <a:spLocks noGrp="1"/>
          </p:cNvSpPr>
          <p:nvPr>
            <p:ph idx="1"/>
          </p:nvPr>
        </p:nvSpPr>
        <p:spPr>
          <a:xfrm>
            <a:off x="4810259" y="649480"/>
            <a:ext cx="6555347" cy="5546047"/>
          </a:xfrm>
        </p:spPr>
        <p:txBody>
          <a:bodyPr anchor="ctr">
            <a:normAutofit/>
          </a:bodyPr>
          <a:lstStyle/>
          <a:p>
            <a:r>
              <a:rPr lang="en-US" sz="2000"/>
              <a:t>An OS running only batch processes or only real-time processes could rely on only one of the suitable algorithms. Ex: SJF for a batch OS and EDF for a real-time OS. A general-purpose OS needs to handle different types of processes and thus a combination of different scheduling algorithms must be used.</a:t>
            </a:r>
          </a:p>
          <a:p>
            <a:pPr lvl="1"/>
            <a:r>
              <a:rPr lang="en-US" sz="2000"/>
              <a:t>The simplest approach is to divide processes into two groups (2 tier approach). Real-time processes run at the highest priority level but due to their short running times can use FIFO. Interactive and batch processes can be scheduled together using MLF.</a:t>
            </a:r>
            <a:endParaRPr lang="en-CA" sz="2000"/>
          </a:p>
        </p:txBody>
      </p:sp>
    </p:spTree>
    <p:extLst>
      <p:ext uri="{BB962C8B-B14F-4D97-AF65-F5344CB8AC3E}">
        <p14:creationId xmlns:p14="http://schemas.microsoft.com/office/powerpoint/2010/main" val="3571762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184BB7-35CE-4B6E-A4CD-BA67134E0559}"/>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2-Tier Approach w/Floating Priorities</a:t>
            </a:r>
          </a:p>
        </p:txBody>
      </p:sp>
      <p:sp>
        <p:nvSpPr>
          <p:cNvPr id="3" name="Content Placeholder 2">
            <a:extLst>
              <a:ext uri="{FF2B5EF4-FFF2-40B4-BE49-F238E27FC236}">
                <a16:creationId xmlns:a16="http://schemas.microsoft.com/office/drawing/2014/main" id="{6FD76A04-34F4-48C4-92C2-E096C281AF57}"/>
              </a:ext>
            </a:extLst>
          </p:cNvPr>
          <p:cNvSpPr>
            <a:spLocks noGrp="1"/>
          </p:cNvSpPr>
          <p:nvPr>
            <p:ph idx="1"/>
          </p:nvPr>
        </p:nvSpPr>
        <p:spPr>
          <a:xfrm>
            <a:off x="4810259" y="649480"/>
            <a:ext cx="6555347" cy="5546047"/>
          </a:xfrm>
        </p:spPr>
        <p:txBody>
          <a:bodyPr anchor="ctr">
            <a:normAutofit/>
          </a:bodyPr>
          <a:lstStyle/>
          <a:p>
            <a:r>
              <a:rPr lang="en-US" sz="2000"/>
              <a:t>Most modern general-purpose OSs (Ex: Windows, Linux) use more sophisticated scheduling strategies to provide more flexibility.</a:t>
            </a:r>
          </a:p>
          <a:p>
            <a:pPr lvl="1"/>
            <a:r>
              <a:rPr lang="en-US" sz="2000"/>
              <a:t>Real time processes use either FIFO or RR in an ML scheme. Interactive and batch processes use a variation of MLF. </a:t>
            </a:r>
          </a:p>
          <a:p>
            <a:pPr lvl="1"/>
            <a:r>
              <a:rPr lang="en-US" sz="2000"/>
              <a:t>Every process is assigned a base priority at creation but an increment is added based on the past action the process has taken. E.g., Returning from a request for keyboard input would add 6 to the base priority while returning from a request for disk input would add only 1. </a:t>
            </a:r>
          </a:p>
          <a:p>
            <a:pPr lvl="1"/>
            <a:r>
              <a:rPr lang="en-US" sz="2000"/>
              <a:t>Therefore, the current priority depends on the type of process and the process's behavior.</a:t>
            </a:r>
            <a:endParaRPr lang="en-CA" sz="2000"/>
          </a:p>
        </p:txBody>
      </p:sp>
    </p:spTree>
    <p:extLst>
      <p:ext uri="{BB962C8B-B14F-4D97-AF65-F5344CB8AC3E}">
        <p14:creationId xmlns:p14="http://schemas.microsoft.com/office/powerpoint/2010/main" val="2270940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DE08CB-6F68-4608-8A24-9394841FEF1D}"/>
              </a:ext>
            </a:extLst>
          </p:cNvPr>
          <p:cNvSpPr>
            <a:spLocks noGrp="1"/>
          </p:cNvSpPr>
          <p:nvPr>
            <p:ph type="title"/>
          </p:nvPr>
        </p:nvSpPr>
        <p:spPr>
          <a:xfrm>
            <a:off x="8643193" y="489507"/>
            <a:ext cx="3091607" cy="1655483"/>
          </a:xfrm>
        </p:spPr>
        <p:txBody>
          <a:bodyPr anchor="b">
            <a:normAutofit/>
          </a:bodyPr>
          <a:lstStyle/>
          <a:p>
            <a:pPr algn="ctr"/>
            <a:r>
              <a:rPr lang="en-CA" sz="4000" dirty="0"/>
              <a:t>Onto Concurrency</a:t>
            </a:r>
          </a:p>
        </p:txBody>
      </p:sp>
      <p:pic>
        <p:nvPicPr>
          <p:cNvPr id="5" name="Picture 4" descr="Computer script on a screen">
            <a:extLst>
              <a:ext uri="{FF2B5EF4-FFF2-40B4-BE49-F238E27FC236}">
                <a16:creationId xmlns:a16="http://schemas.microsoft.com/office/drawing/2014/main" id="{E3A0946E-96B9-49FD-957B-4898FCBF71EA}"/>
              </a:ext>
            </a:extLst>
          </p:cNvPr>
          <p:cNvPicPr>
            <a:picLocks noChangeAspect="1"/>
          </p:cNvPicPr>
          <p:nvPr/>
        </p:nvPicPr>
        <p:blipFill rotWithShape="1">
          <a:blip r:embed="rId2"/>
          <a:srcRect r="15469" b="-1"/>
          <a:stretch/>
        </p:blipFill>
        <p:spPr>
          <a:xfrm>
            <a:off x="20" y="431"/>
            <a:ext cx="8115280" cy="6408311"/>
          </a:xfrm>
          <a:prstGeom prst="rect">
            <a:avLst/>
          </a:prstGeom>
        </p:spPr>
      </p:pic>
      <p:sp>
        <p:nvSpPr>
          <p:cNvPr id="11" name="Rectangle 1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52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5E4171-1BFC-497E-BC20-2AFFA40C629C}"/>
              </a:ext>
            </a:extLst>
          </p:cNvPr>
          <p:cNvSpPr>
            <a:spLocks noGrp="1"/>
          </p:cNvSpPr>
          <p:nvPr>
            <p:ph type="title"/>
          </p:nvPr>
        </p:nvSpPr>
        <p:spPr>
          <a:xfrm>
            <a:off x="466722" y="586855"/>
            <a:ext cx="3201366" cy="3387497"/>
          </a:xfrm>
        </p:spPr>
        <p:txBody>
          <a:bodyPr anchor="b">
            <a:normAutofit/>
          </a:bodyPr>
          <a:lstStyle/>
          <a:p>
            <a:pPr algn="ctr"/>
            <a:r>
              <a:rPr lang="en-CA" sz="4000" dirty="0">
                <a:solidFill>
                  <a:srgbClr val="FFFFFF"/>
                </a:solidFill>
              </a:rPr>
              <a:t>Process Interactions – Concurrency</a:t>
            </a:r>
          </a:p>
        </p:txBody>
      </p:sp>
      <p:sp>
        <p:nvSpPr>
          <p:cNvPr id="3" name="Content Placeholder 2">
            <a:extLst>
              <a:ext uri="{FF2B5EF4-FFF2-40B4-BE49-F238E27FC236}">
                <a16:creationId xmlns:a16="http://schemas.microsoft.com/office/drawing/2014/main" id="{7C66EACC-54C0-4851-8FFF-39785DB0A324}"/>
              </a:ext>
            </a:extLst>
          </p:cNvPr>
          <p:cNvSpPr>
            <a:spLocks noGrp="1"/>
          </p:cNvSpPr>
          <p:nvPr>
            <p:ph idx="1"/>
          </p:nvPr>
        </p:nvSpPr>
        <p:spPr>
          <a:xfrm>
            <a:off x="4810259" y="649480"/>
            <a:ext cx="6555347" cy="5546047"/>
          </a:xfrm>
        </p:spPr>
        <p:txBody>
          <a:bodyPr anchor="ctr">
            <a:normAutofit/>
          </a:bodyPr>
          <a:lstStyle/>
          <a:p>
            <a:r>
              <a:rPr lang="en-US" sz="2000" b="1"/>
              <a:t>Concurrency</a:t>
            </a:r>
            <a:r>
              <a:rPr lang="en-US" sz="2000"/>
              <a:t> is the act of multiple processes (or threads) executing at the same time. When multiple physical CPUs are available, the processes may execute in parallel. On a single CPU, concurrency may be achieved by time-sharing.</a:t>
            </a:r>
          </a:p>
          <a:p>
            <a:pPr lvl="1"/>
            <a:r>
              <a:rPr lang="en-US" sz="2000"/>
              <a:t>When concurrent processes access a common data area, the data must be protected from simultaneous change by two or more processes. Otherwise the updated area may be left in an inconsistent state.</a:t>
            </a:r>
          </a:p>
          <a:p>
            <a:r>
              <a:rPr lang="en-US" sz="2000"/>
              <a:t>A critical section is a segment of code that cannot be entered by a process while another process is executing a corresponding segment of the code.</a:t>
            </a:r>
          </a:p>
          <a:p>
            <a:endParaRPr lang="en-CA" sz="2000"/>
          </a:p>
        </p:txBody>
      </p:sp>
    </p:spTree>
    <p:extLst>
      <p:ext uri="{BB962C8B-B14F-4D97-AF65-F5344CB8AC3E}">
        <p14:creationId xmlns:p14="http://schemas.microsoft.com/office/powerpoint/2010/main" val="23562509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FFC5E-A7B3-4BF4-9895-174BA112180B}"/>
              </a:ext>
            </a:extLst>
          </p:cNvPr>
          <p:cNvSpPr>
            <a:spLocks noGrp="1"/>
          </p:cNvSpPr>
          <p:nvPr>
            <p:ph type="title"/>
          </p:nvPr>
        </p:nvSpPr>
        <p:spPr/>
        <p:txBody>
          <a:bodyPr/>
          <a:lstStyle/>
          <a:p>
            <a:r>
              <a:rPr lang="en-CA" dirty="0"/>
              <a:t>Critical Section – Visualized -1 </a:t>
            </a:r>
          </a:p>
        </p:txBody>
      </p:sp>
      <p:sp>
        <p:nvSpPr>
          <p:cNvPr id="3" name="Content Placeholder 2">
            <a:extLst>
              <a:ext uri="{FF2B5EF4-FFF2-40B4-BE49-F238E27FC236}">
                <a16:creationId xmlns:a16="http://schemas.microsoft.com/office/drawing/2014/main" id="{87CE9856-1458-4C13-B65F-13667B8741A7}"/>
              </a:ext>
            </a:extLst>
          </p:cNvPr>
          <p:cNvSpPr>
            <a:spLocks noGrp="1"/>
          </p:cNvSpPr>
          <p:nvPr>
            <p:ph idx="1"/>
          </p:nvPr>
        </p:nvSpPr>
        <p:spPr>
          <a:xfrm>
            <a:off x="838200" y="1825625"/>
            <a:ext cx="10515600" cy="899820"/>
          </a:xfrm>
        </p:spPr>
        <p:txBody>
          <a:bodyPr/>
          <a:lstStyle/>
          <a:p>
            <a:pPr marL="0" indent="0" algn="ctr">
              <a:buNone/>
            </a:pPr>
            <a:r>
              <a:rPr lang="en-US" dirty="0"/>
              <a:t>A source code instruction x = x + c is compiled into 3 machine-level instructions using a CPU register R</a:t>
            </a:r>
            <a:endParaRPr lang="en-CA" dirty="0"/>
          </a:p>
        </p:txBody>
      </p:sp>
      <p:pic>
        <p:nvPicPr>
          <p:cNvPr id="5" name="Picture 4">
            <a:extLst>
              <a:ext uri="{FF2B5EF4-FFF2-40B4-BE49-F238E27FC236}">
                <a16:creationId xmlns:a16="http://schemas.microsoft.com/office/drawing/2014/main" id="{31299F0D-5072-4E85-BFC6-14583C162BA3}"/>
              </a:ext>
            </a:extLst>
          </p:cNvPr>
          <p:cNvPicPr>
            <a:picLocks noChangeAspect="1"/>
          </p:cNvPicPr>
          <p:nvPr/>
        </p:nvPicPr>
        <p:blipFill>
          <a:blip r:embed="rId2"/>
          <a:stretch>
            <a:fillRect/>
          </a:stretch>
        </p:blipFill>
        <p:spPr>
          <a:xfrm>
            <a:off x="1938337" y="3234754"/>
            <a:ext cx="8315325" cy="1666875"/>
          </a:xfrm>
          <a:prstGeom prst="rect">
            <a:avLst/>
          </a:prstGeom>
        </p:spPr>
      </p:pic>
    </p:spTree>
    <p:extLst>
      <p:ext uri="{BB962C8B-B14F-4D97-AF65-F5344CB8AC3E}">
        <p14:creationId xmlns:p14="http://schemas.microsoft.com/office/powerpoint/2010/main" val="2818780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1D67-26EB-4508-BD65-93FFDBFF0EB0}"/>
              </a:ext>
            </a:extLst>
          </p:cNvPr>
          <p:cNvSpPr>
            <a:spLocks noGrp="1"/>
          </p:cNvSpPr>
          <p:nvPr>
            <p:ph type="title"/>
          </p:nvPr>
        </p:nvSpPr>
        <p:spPr/>
        <p:txBody>
          <a:bodyPr/>
          <a:lstStyle/>
          <a:p>
            <a:r>
              <a:rPr lang="en-CA" dirty="0"/>
              <a:t>Critical Section – Visualized - 2</a:t>
            </a:r>
          </a:p>
        </p:txBody>
      </p:sp>
      <p:sp>
        <p:nvSpPr>
          <p:cNvPr id="3" name="Content Placeholder 2">
            <a:extLst>
              <a:ext uri="{FF2B5EF4-FFF2-40B4-BE49-F238E27FC236}">
                <a16:creationId xmlns:a16="http://schemas.microsoft.com/office/drawing/2014/main" id="{84E9E630-63E0-40C8-B29E-6C9A7BF2D123}"/>
              </a:ext>
            </a:extLst>
          </p:cNvPr>
          <p:cNvSpPr>
            <a:spLocks noGrp="1"/>
          </p:cNvSpPr>
          <p:nvPr>
            <p:ph idx="1"/>
          </p:nvPr>
        </p:nvSpPr>
        <p:spPr>
          <a:xfrm>
            <a:off x="838200" y="1825625"/>
            <a:ext cx="10515600" cy="961963"/>
          </a:xfrm>
        </p:spPr>
        <p:txBody>
          <a:bodyPr/>
          <a:lstStyle/>
          <a:p>
            <a:pPr marL="0" indent="0" algn="ctr">
              <a:buNone/>
            </a:pPr>
            <a:r>
              <a:rPr lang="en-US" dirty="0"/>
              <a:t>Process p executes the instruction x = x + 1. Process q executes the instruction x = x + 2</a:t>
            </a:r>
            <a:endParaRPr lang="en-CA" dirty="0"/>
          </a:p>
        </p:txBody>
      </p:sp>
      <p:pic>
        <p:nvPicPr>
          <p:cNvPr id="5" name="Picture 4">
            <a:extLst>
              <a:ext uri="{FF2B5EF4-FFF2-40B4-BE49-F238E27FC236}">
                <a16:creationId xmlns:a16="http://schemas.microsoft.com/office/drawing/2014/main" id="{49B3A840-3BAF-4D4A-B662-B089400F7BD2}"/>
              </a:ext>
            </a:extLst>
          </p:cNvPr>
          <p:cNvPicPr>
            <a:picLocks noChangeAspect="1"/>
          </p:cNvPicPr>
          <p:nvPr/>
        </p:nvPicPr>
        <p:blipFill>
          <a:blip r:embed="rId2"/>
          <a:stretch>
            <a:fillRect/>
          </a:stretch>
        </p:blipFill>
        <p:spPr>
          <a:xfrm>
            <a:off x="1657350" y="3035238"/>
            <a:ext cx="8877300" cy="2705100"/>
          </a:xfrm>
          <a:prstGeom prst="rect">
            <a:avLst/>
          </a:prstGeom>
        </p:spPr>
      </p:pic>
    </p:spTree>
    <p:extLst>
      <p:ext uri="{BB962C8B-B14F-4D97-AF65-F5344CB8AC3E}">
        <p14:creationId xmlns:p14="http://schemas.microsoft.com/office/powerpoint/2010/main" val="947277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9E1D7-0053-4C29-B1C5-CFA8FDC7200D}"/>
              </a:ext>
            </a:extLst>
          </p:cNvPr>
          <p:cNvSpPr>
            <a:spLocks noGrp="1"/>
          </p:cNvSpPr>
          <p:nvPr>
            <p:ph type="title"/>
          </p:nvPr>
        </p:nvSpPr>
        <p:spPr/>
        <p:txBody>
          <a:bodyPr/>
          <a:lstStyle/>
          <a:p>
            <a:r>
              <a:rPr lang="en-CA" dirty="0"/>
              <a:t>Critical Section – Visualized - 3</a:t>
            </a:r>
          </a:p>
        </p:txBody>
      </p:sp>
      <p:sp>
        <p:nvSpPr>
          <p:cNvPr id="3" name="Content Placeholder 2">
            <a:extLst>
              <a:ext uri="{FF2B5EF4-FFF2-40B4-BE49-F238E27FC236}">
                <a16:creationId xmlns:a16="http://schemas.microsoft.com/office/drawing/2014/main" id="{572A949D-4EAB-4D19-B81C-F1C08F086A5B}"/>
              </a:ext>
            </a:extLst>
          </p:cNvPr>
          <p:cNvSpPr>
            <a:spLocks noGrp="1"/>
          </p:cNvSpPr>
          <p:nvPr>
            <p:ph idx="1"/>
          </p:nvPr>
        </p:nvSpPr>
        <p:spPr>
          <a:xfrm>
            <a:off x="838200" y="1825625"/>
            <a:ext cx="10515600" cy="944208"/>
          </a:xfrm>
        </p:spPr>
        <p:txBody>
          <a:bodyPr/>
          <a:lstStyle/>
          <a:p>
            <a:pPr marL="0" indent="0" algn="ctr">
              <a:buNone/>
            </a:pPr>
            <a:r>
              <a:rPr lang="en-US" dirty="0"/>
              <a:t>If the initial value of x is 0 and p executes the code first then p loads 0 into Rp, increments Rp by 1, and stores the result back into x</a:t>
            </a:r>
            <a:endParaRPr lang="en-CA" dirty="0"/>
          </a:p>
        </p:txBody>
      </p:sp>
      <p:pic>
        <p:nvPicPr>
          <p:cNvPr id="5" name="Picture 4">
            <a:extLst>
              <a:ext uri="{FF2B5EF4-FFF2-40B4-BE49-F238E27FC236}">
                <a16:creationId xmlns:a16="http://schemas.microsoft.com/office/drawing/2014/main" id="{9D09E34C-EDF7-4ED0-964D-34DD25651503}"/>
              </a:ext>
            </a:extLst>
          </p:cNvPr>
          <p:cNvPicPr>
            <a:picLocks noChangeAspect="1"/>
          </p:cNvPicPr>
          <p:nvPr/>
        </p:nvPicPr>
        <p:blipFill>
          <a:blip r:embed="rId2"/>
          <a:stretch>
            <a:fillRect/>
          </a:stretch>
        </p:blipFill>
        <p:spPr>
          <a:xfrm>
            <a:off x="3378433" y="2904770"/>
            <a:ext cx="4916481" cy="3042486"/>
          </a:xfrm>
          <a:prstGeom prst="rect">
            <a:avLst/>
          </a:prstGeom>
        </p:spPr>
      </p:pic>
    </p:spTree>
    <p:extLst>
      <p:ext uri="{BB962C8B-B14F-4D97-AF65-F5344CB8AC3E}">
        <p14:creationId xmlns:p14="http://schemas.microsoft.com/office/powerpoint/2010/main" val="3177791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E00D-5ED5-4487-850A-CFE3B4163360}"/>
              </a:ext>
            </a:extLst>
          </p:cNvPr>
          <p:cNvSpPr>
            <a:spLocks noGrp="1"/>
          </p:cNvSpPr>
          <p:nvPr>
            <p:ph type="title"/>
          </p:nvPr>
        </p:nvSpPr>
        <p:spPr/>
        <p:txBody>
          <a:bodyPr/>
          <a:lstStyle/>
          <a:p>
            <a:r>
              <a:rPr lang="en-CA" dirty="0"/>
              <a:t>Critical Section – Visualized - 4</a:t>
            </a:r>
          </a:p>
        </p:txBody>
      </p:sp>
      <p:sp>
        <p:nvSpPr>
          <p:cNvPr id="3" name="Content Placeholder 2">
            <a:extLst>
              <a:ext uri="{FF2B5EF4-FFF2-40B4-BE49-F238E27FC236}">
                <a16:creationId xmlns:a16="http://schemas.microsoft.com/office/drawing/2014/main" id="{DD65D54E-94E9-4FFD-8D12-E50E2E7B4DCC}"/>
              </a:ext>
            </a:extLst>
          </p:cNvPr>
          <p:cNvSpPr>
            <a:spLocks noGrp="1"/>
          </p:cNvSpPr>
          <p:nvPr>
            <p:ph idx="1"/>
          </p:nvPr>
        </p:nvSpPr>
        <p:spPr>
          <a:xfrm>
            <a:off x="349928" y="1690688"/>
            <a:ext cx="11353800" cy="937102"/>
          </a:xfrm>
        </p:spPr>
        <p:txBody>
          <a:bodyPr/>
          <a:lstStyle/>
          <a:p>
            <a:pPr marL="0" indent="0" algn="ctr">
              <a:buNone/>
            </a:pPr>
            <a:r>
              <a:rPr lang="en-US" dirty="0"/>
              <a:t>If q executes next then q loads the updated value of x into </a:t>
            </a:r>
            <a:r>
              <a:rPr lang="en-US" dirty="0" err="1"/>
              <a:t>Rq</a:t>
            </a:r>
            <a:r>
              <a:rPr lang="en-US" dirty="0"/>
              <a:t>, increments </a:t>
            </a:r>
            <a:r>
              <a:rPr lang="en-US" dirty="0" err="1"/>
              <a:t>Rq</a:t>
            </a:r>
            <a:r>
              <a:rPr lang="en-US" dirty="0"/>
              <a:t> by 2, and stores the value back into x. The final value of x is 3 as expected</a:t>
            </a:r>
            <a:endParaRPr lang="en-CA" dirty="0"/>
          </a:p>
        </p:txBody>
      </p:sp>
      <p:pic>
        <p:nvPicPr>
          <p:cNvPr id="5" name="Picture 4">
            <a:extLst>
              <a:ext uri="{FF2B5EF4-FFF2-40B4-BE49-F238E27FC236}">
                <a16:creationId xmlns:a16="http://schemas.microsoft.com/office/drawing/2014/main" id="{3DE932AE-B0D0-42A5-9B9C-DFED9A7B7AE0}"/>
              </a:ext>
            </a:extLst>
          </p:cNvPr>
          <p:cNvPicPr>
            <a:picLocks noChangeAspect="1"/>
          </p:cNvPicPr>
          <p:nvPr/>
        </p:nvPicPr>
        <p:blipFill>
          <a:blip r:embed="rId2"/>
          <a:stretch>
            <a:fillRect/>
          </a:stretch>
        </p:blipFill>
        <p:spPr>
          <a:xfrm>
            <a:off x="3486226" y="2572228"/>
            <a:ext cx="5219548" cy="3920647"/>
          </a:xfrm>
          <a:prstGeom prst="rect">
            <a:avLst/>
          </a:prstGeom>
        </p:spPr>
      </p:pic>
    </p:spTree>
    <p:extLst>
      <p:ext uri="{BB962C8B-B14F-4D97-AF65-F5344CB8AC3E}">
        <p14:creationId xmlns:p14="http://schemas.microsoft.com/office/powerpoint/2010/main" val="1470012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5128D-CB6F-4496-AC8D-4A9D8F53BFE2}"/>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Recap (2)</a:t>
            </a:r>
          </a:p>
        </p:txBody>
      </p:sp>
      <p:sp>
        <p:nvSpPr>
          <p:cNvPr id="3" name="Content Placeholder 2">
            <a:extLst>
              <a:ext uri="{FF2B5EF4-FFF2-40B4-BE49-F238E27FC236}">
                <a16:creationId xmlns:a16="http://schemas.microsoft.com/office/drawing/2014/main" id="{24969090-335D-44B6-989A-8DB1DDD4AFF8}"/>
              </a:ext>
            </a:extLst>
          </p:cNvPr>
          <p:cNvSpPr>
            <a:spLocks noGrp="1"/>
          </p:cNvSpPr>
          <p:nvPr>
            <p:ph idx="1"/>
          </p:nvPr>
        </p:nvSpPr>
        <p:spPr>
          <a:xfrm>
            <a:off x="4810259" y="649480"/>
            <a:ext cx="6555347" cy="5546047"/>
          </a:xfrm>
        </p:spPr>
        <p:txBody>
          <a:bodyPr anchor="ctr">
            <a:normAutofit/>
          </a:bodyPr>
          <a:lstStyle/>
          <a:p>
            <a:r>
              <a:rPr lang="en-CA" sz="2000"/>
              <a:t>When it comes to batch process scheduling which is the fastest?</a:t>
            </a:r>
          </a:p>
          <a:p>
            <a:pPr marL="914400" lvl="1" indent="-457200">
              <a:buFont typeface="+mj-lt"/>
              <a:buAutoNum type="arabicPeriod"/>
            </a:pPr>
            <a:r>
              <a:rPr lang="en-CA" sz="2000"/>
              <a:t>SJF</a:t>
            </a:r>
          </a:p>
          <a:p>
            <a:pPr marL="914400" lvl="1" indent="-457200">
              <a:buFont typeface="+mj-lt"/>
              <a:buAutoNum type="arabicPeriod"/>
            </a:pPr>
            <a:r>
              <a:rPr lang="en-CA" sz="2000"/>
              <a:t>FIFO</a:t>
            </a:r>
          </a:p>
          <a:p>
            <a:pPr marL="914400" lvl="1" indent="-457200">
              <a:buFont typeface="+mj-lt"/>
              <a:buAutoNum type="arabicPeriod"/>
            </a:pPr>
            <a:r>
              <a:rPr lang="en-CA" sz="2000"/>
              <a:t>SRT</a:t>
            </a:r>
          </a:p>
        </p:txBody>
      </p:sp>
    </p:spTree>
    <p:extLst>
      <p:ext uri="{BB962C8B-B14F-4D97-AF65-F5344CB8AC3E}">
        <p14:creationId xmlns:p14="http://schemas.microsoft.com/office/powerpoint/2010/main" val="2457456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22AC-ECA7-4BB8-B008-AE072AF60D5A}"/>
              </a:ext>
            </a:extLst>
          </p:cNvPr>
          <p:cNvSpPr>
            <a:spLocks noGrp="1"/>
          </p:cNvSpPr>
          <p:nvPr>
            <p:ph type="title"/>
          </p:nvPr>
        </p:nvSpPr>
        <p:spPr/>
        <p:txBody>
          <a:bodyPr/>
          <a:lstStyle/>
          <a:p>
            <a:r>
              <a:rPr lang="en-CA" dirty="0"/>
              <a:t>Critical Section – Visualized - 5</a:t>
            </a:r>
          </a:p>
        </p:txBody>
      </p:sp>
      <p:sp>
        <p:nvSpPr>
          <p:cNvPr id="3" name="Content Placeholder 2">
            <a:extLst>
              <a:ext uri="{FF2B5EF4-FFF2-40B4-BE49-F238E27FC236}">
                <a16:creationId xmlns:a16="http://schemas.microsoft.com/office/drawing/2014/main" id="{33956885-2E07-4CD7-A0D0-D408DB1959B3}"/>
              </a:ext>
            </a:extLst>
          </p:cNvPr>
          <p:cNvSpPr>
            <a:spLocks noGrp="1"/>
          </p:cNvSpPr>
          <p:nvPr>
            <p:ph idx="1"/>
          </p:nvPr>
        </p:nvSpPr>
        <p:spPr>
          <a:xfrm>
            <a:off x="838200" y="1825625"/>
            <a:ext cx="10515600" cy="828798"/>
          </a:xfrm>
        </p:spPr>
        <p:txBody>
          <a:bodyPr>
            <a:normAutofit lnSpcReduction="10000"/>
          </a:bodyPr>
          <a:lstStyle/>
          <a:p>
            <a:pPr marL="0" indent="0" algn="ctr">
              <a:buNone/>
            </a:pPr>
            <a:r>
              <a:rPr lang="en-US" dirty="0"/>
              <a:t>Context switching can interleave the execution of p and q. First p loads the initial value of x = 0 into Rp</a:t>
            </a:r>
            <a:endParaRPr lang="en-CA" dirty="0"/>
          </a:p>
        </p:txBody>
      </p:sp>
      <p:pic>
        <p:nvPicPr>
          <p:cNvPr id="5" name="Picture 4">
            <a:extLst>
              <a:ext uri="{FF2B5EF4-FFF2-40B4-BE49-F238E27FC236}">
                <a16:creationId xmlns:a16="http://schemas.microsoft.com/office/drawing/2014/main" id="{EF050290-E542-4FBA-8504-9B907B7A2492}"/>
              </a:ext>
            </a:extLst>
          </p:cNvPr>
          <p:cNvPicPr>
            <a:picLocks noChangeAspect="1"/>
          </p:cNvPicPr>
          <p:nvPr/>
        </p:nvPicPr>
        <p:blipFill>
          <a:blip r:embed="rId2"/>
          <a:stretch>
            <a:fillRect/>
          </a:stretch>
        </p:blipFill>
        <p:spPr>
          <a:xfrm>
            <a:off x="3938102" y="2985796"/>
            <a:ext cx="4315796" cy="3236847"/>
          </a:xfrm>
          <a:prstGeom prst="rect">
            <a:avLst/>
          </a:prstGeom>
        </p:spPr>
      </p:pic>
    </p:spTree>
    <p:extLst>
      <p:ext uri="{BB962C8B-B14F-4D97-AF65-F5344CB8AC3E}">
        <p14:creationId xmlns:p14="http://schemas.microsoft.com/office/powerpoint/2010/main" val="16290727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23202-B6E1-4A18-B915-06BBDEAC03BC}"/>
              </a:ext>
            </a:extLst>
          </p:cNvPr>
          <p:cNvSpPr>
            <a:spLocks noGrp="1"/>
          </p:cNvSpPr>
          <p:nvPr>
            <p:ph type="title"/>
          </p:nvPr>
        </p:nvSpPr>
        <p:spPr/>
        <p:txBody>
          <a:bodyPr/>
          <a:lstStyle/>
          <a:p>
            <a:r>
              <a:rPr lang="en-CA" dirty="0"/>
              <a:t>Critical Section – Visualized - 6</a:t>
            </a:r>
          </a:p>
        </p:txBody>
      </p:sp>
      <p:sp>
        <p:nvSpPr>
          <p:cNvPr id="3" name="Content Placeholder 2">
            <a:extLst>
              <a:ext uri="{FF2B5EF4-FFF2-40B4-BE49-F238E27FC236}">
                <a16:creationId xmlns:a16="http://schemas.microsoft.com/office/drawing/2014/main" id="{0B05CD6E-AC72-4AB3-B866-90EEC0438F14}"/>
              </a:ext>
            </a:extLst>
          </p:cNvPr>
          <p:cNvSpPr>
            <a:spLocks noGrp="1"/>
          </p:cNvSpPr>
          <p:nvPr>
            <p:ph idx="1"/>
          </p:nvPr>
        </p:nvSpPr>
        <p:spPr>
          <a:xfrm>
            <a:off x="838200" y="1690688"/>
            <a:ext cx="10515600" cy="464814"/>
          </a:xfrm>
        </p:spPr>
        <p:txBody>
          <a:bodyPr>
            <a:normAutofit lnSpcReduction="10000"/>
          </a:bodyPr>
          <a:lstStyle/>
          <a:p>
            <a:pPr marL="0" indent="0" algn="ctr">
              <a:buNone/>
            </a:pPr>
            <a:r>
              <a:rPr lang="en-US" dirty="0"/>
              <a:t>Next, q loads the same initial value x = 0 into </a:t>
            </a:r>
            <a:r>
              <a:rPr lang="en-US" dirty="0" err="1"/>
              <a:t>Rq</a:t>
            </a:r>
            <a:endParaRPr lang="en-CA" dirty="0"/>
          </a:p>
        </p:txBody>
      </p:sp>
      <p:pic>
        <p:nvPicPr>
          <p:cNvPr id="5" name="Picture 4">
            <a:extLst>
              <a:ext uri="{FF2B5EF4-FFF2-40B4-BE49-F238E27FC236}">
                <a16:creationId xmlns:a16="http://schemas.microsoft.com/office/drawing/2014/main" id="{A0541200-0242-484D-9300-5629586632B6}"/>
              </a:ext>
            </a:extLst>
          </p:cNvPr>
          <p:cNvPicPr>
            <a:picLocks noChangeAspect="1"/>
          </p:cNvPicPr>
          <p:nvPr/>
        </p:nvPicPr>
        <p:blipFill>
          <a:blip r:embed="rId2"/>
          <a:stretch>
            <a:fillRect/>
          </a:stretch>
        </p:blipFill>
        <p:spPr>
          <a:xfrm>
            <a:off x="3091536" y="2225125"/>
            <a:ext cx="6008927" cy="4410398"/>
          </a:xfrm>
          <a:prstGeom prst="rect">
            <a:avLst/>
          </a:prstGeom>
        </p:spPr>
      </p:pic>
    </p:spTree>
    <p:extLst>
      <p:ext uri="{BB962C8B-B14F-4D97-AF65-F5344CB8AC3E}">
        <p14:creationId xmlns:p14="http://schemas.microsoft.com/office/powerpoint/2010/main" val="42095110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45CF6-D228-42FF-9871-EF923BCCF890}"/>
              </a:ext>
            </a:extLst>
          </p:cNvPr>
          <p:cNvSpPr>
            <a:spLocks noGrp="1"/>
          </p:cNvSpPr>
          <p:nvPr>
            <p:ph type="title"/>
          </p:nvPr>
        </p:nvSpPr>
        <p:spPr/>
        <p:txBody>
          <a:bodyPr/>
          <a:lstStyle/>
          <a:p>
            <a:r>
              <a:rPr lang="en-CA" dirty="0"/>
              <a:t>Critical Section – Visualized - 7</a:t>
            </a:r>
          </a:p>
        </p:txBody>
      </p:sp>
      <p:sp>
        <p:nvSpPr>
          <p:cNvPr id="3" name="Content Placeholder 2">
            <a:extLst>
              <a:ext uri="{FF2B5EF4-FFF2-40B4-BE49-F238E27FC236}">
                <a16:creationId xmlns:a16="http://schemas.microsoft.com/office/drawing/2014/main" id="{5ACE74B3-F16B-4C16-9D8E-42E61C6816CD}"/>
              </a:ext>
            </a:extLst>
          </p:cNvPr>
          <p:cNvSpPr>
            <a:spLocks noGrp="1"/>
          </p:cNvSpPr>
          <p:nvPr>
            <p:ph idx="1"/>
          </p:nvPr>
        </p:nvSpPr>
        <p:spPr>
          <a:xfrm>
            <a:off x="838200" y="1825625"/>
            <a:ext cx="10515600" cy="455936"/>
          </a:xfrm>
        </p:spPr>
        <p:txBody>
          <a:bodyPr>
            <a:normAutofit lnSpcReduction="10000"/>
          </a:bodyPr>
          <a:lstStyle/>
          <a:p>
            <a:pPr marL="0" indent="0" algn="ctr">
              <a:buNone/>
            </a:pPr>
            <a:r>
              <a:rPr lang="en-US" dirty="0"/>
              <a:t>Next, p increments Rp by 1 and q increments </a:t>
            </a:r>
            <a:r>
              <a:rPr lang="en-US" dirty="0" err="1"/>
              <a:t>Rq</a:t>
            </a:r>
            <a:r>
              <a:rPr lang="en-US" dirty="0"/>
              <a:t> by 2</a:t>
            </a:r>
            <a:endParaRPr lang="en-CA" dirty="0"/>
          </a:p>
        </p:txBody>
      </p:sp>
      <p:pic>
        <p:nvPicPr>
          <p:cNvPr id="5" name="Picture 4">
            <a:extLst>
              <a:ext uri="{FF2B5EF4-FFF2-40B4-BE49-F238E27FC236}">
                <a16:creationId xmlns:a16="http://schemas.microsoft.com/office/drawing/2014/main" id="{83E116F2-403F-488C-B5EC-EFBF5ABD373C}"/>
              </a:ext>
            </a:extLst>
          </p:cNvPr>
          <p:cNvPicPr>
            <a:picLocks noChangeAspect="1"/>
          </p:cNvPicPr>
          <p:nvPr/>
        </p:nvPicPr>
        <p:blipFill>
          <a:blip r:embed="rId2"/>
          <a:stretch>
            <a:fillRect/>
          </a:stretch>
        </p:blipFill>
        <p:spPr>
          <a:xfrm>
            <a:off x="3221928" y="2416498"/>
            <a:ext cx="5748144" cy="4106682"/>
          </a:xfrm>
          <a:prstGeom prst="rect">
            <a:avLst/>
          </a:prstGeom>
        </p:spPr>
      </p:pic>
    </p:spTree>
    <p:extLst>
      <p:ext uri="{BB962C8B-B14F-4D97-AF65-F5344CB8AC3E}">
        <p14:creationId xmlns:p14="http://schemas.microsoft.com/office/powerpoint/2010/main" val="1666954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F2488-291B-4205-B976-63073DACECBC}"/>
              </a:ext>
            </a:extLst>
          </p:cNvPr>
          <p:cNvSpPr>
            <a:spLocks noGrp="1"/>
          </p:cNvSpPr>
          <p:nvPr>
            <p:ph type="title"/>
          </p:nvPr>
        </p:nvSpPr>
        <p:spPr/>
        <p:txBody>
          <a:bodyPr/>
          <a:lstStyle/>
          <a:p>
            <a:r>
              <a:rPr lang="en-CA" dirty="0"/>
              <a:t>Critical Section – Visualized - 8</a:t>
            </a:r>
          </a:p>
        </p:txBody>
      </p:sp>
      <p:sp>
        <p:nvSpPr>
          <p:cNvPr id="3" name="Content Placeholder 2">
            <a:extLst>
              <a:ext uri="{FF2B5EF4-FFF2-40B4-BE49-F238E27FC236}">
                <a16:creationId xmlns:a16="http://schemas.microsoft.com/office/drawing/2014/main" id="{27E7540B-B090-4F2B-B660-6CE175F6B428}"/>
              </a:ext>
            </a:extLst>
          </p:cNvPr>
          <p:cNvSpPr>
            <a:spLocks noGrp="1"/>
          </p:cNvSpPr>
          <p:nvPr>
            <p:ph idx="1"/>
          </p:nvPr>
        </p:nvSpPr>
        <p:spPr>
          <a:xfrm>
            <a:off x="97653" y="1825625"/>
            <a:ext cx="11878323" cy="882064"/>
          </a:xfrm>
        </p:spPr>
        <p:txBody>
          <a:bodyPr>
            <a:normAutofit fontScale="70000" lnSpcReduction="20000"/>
          </a:bodyPr>
          <a:lstStyle/>
          <a:p>
            <a:pPr marL="0" indent="0" algn="ctr">
              <a:buNone/>
            </a:pPr>
            <a:r>
              <a:rPr lang="en-US" dirty="0"/>
              <a:t>Finally, p stores the value of Rp = 1 into x but q overwrites the value with </a:t>
            </a:r>
            <a:r>
              <a:rPr lang="en-US" dirty="0" err="1"/>
              <a:t>Rq</a:t>
            </a:r>
            <a:r>
              <a:rPr lang="en-US" dirty="0"/>
              <a:t>, which is 2. The update of x by p has been lost, resulting in an incorrect result.</a:t>
            </a:r>
          </a:p>
          <a:p>
            <a:pPr marL="0" indent="0" algn="ctr">
              <a:buNone/>
            </a:pPr>
            <a:r>
              <a:rPr lang="en-US" dirty="0"/>
              <a:t>This is a critical section problem.</a:t>
            </a:r>
            <a:endParaRPr lang="en-CA" dirty="0"/>
          </a:p>
        </p:txBody>
      </p:sp>
      <p:pic>
        <p:nvPicPr>
          <p:cNvPr id="5" name="Picture 4">
            <a:extLst>
              <a:ext uri="{FF2B5EF4-FFF2-40B4-BE49-F238E27FC236}">
                <a16:creationId xmlns:a16="http://schemas.microsoft.com/office/drawing/2014/main" id="{D1ABF263-128B-4AC5-BFA3-C168638E6C60}"/>
              </a:ext>
            </a:extLst>
          </p:cNvPr>
          <p:cNvPicPr>
            <a:picLocks noChangeAspect="1"/>
          </p:cNvPicPr>
          <p:nvPr/>
        </p:nvPicPr>
        <p:blipFill>
          <a:blip r:embed="rId2"/>
          <a:stretch>
            <a:fillRect/>
          </a:stretch>
        </p:blipFill>
        <p:spPr>
          <a:xfrm>
            <a:off x="3347344" y="2842626"/>
            <a:ext cx="5497311" cy="3796299"/>
          </a:xfrm>
          <a:prstGeom prst="rect">
            <a:avLst/>
          </a:prstGeom>
        </p:spPr>
      </p:pic>
    </p:spTree>
    <p:extLst>
      <p:ext uri="{BB962C8B-B14F-4D97-AF65-F5344CB8AC3E}">
        <p14:creationId xmlns:p14="http://schemas.microsoft.com/office/powerpoint/2010/main" val="1787115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7B75B-5DE9-43B0-AEA1-E397345CC8A8}"/>
              </a:ext>
            </a:extLst>
          </p:cNvPr>
          <p:cNvSpPr>
            <a:spLocks noGrp="1"/>
          </p:cNvSpPr>
          <p:nvPr>
            <p:ph type="title"/>
          </p:nvPr>
        </p:nvSpPr>
        <p:spPr/>
        <p:txBody>
          <a:bodyPr/>
          <a:lstStyle/>
          <a:p>
            <a:r>
              <a:rPr lang="en-CA" dirty="0"/>
              <a:t>Critical Section – Visualized - 9</a:t>
            </a:r>
          </a:p>
        </p:txBody>
      </p:sp>
      <p:sp>
        <p:nvSpPr>
          <p:cNvPr id="3" name="Content Placeholder 2">
            <a:extLst>
              <a:ext uri="{FF2B5EF4-FFF2-40B4-BE49-F238E27FC236}">
                <a16:creationId xmlns:a16="http://schemas.microsoft.com/office/drawing/2014/main" id="{6495C65F-8220-4DE1-9E06-F36D4210E0DE}"/>
              </a:ext>
            </a:extLst>
          </p:cNvPr>
          <p:cNvSpPr>
            <a:spLocks noGrp="1"/>
          </p:cNvSpPr>
          <p:nvPr>
            <p:ph idx="1"/>
          </p:nvPr>
        </p:nvSpPr>
        <p:spPr>
          <a:xfrm>
            <a:off x="838200" y="1825625"/>
            <a:ext cx="10515600" cy="784410"/>
          </a:xfrm>
        </p:spPr>
        <p:txBody>
          <a:bodyPr>
            <a:normAutofit lnSpcReduction="10000"/>
          </a:bodyPr>
          <a:lstStyle/>
          <a:p>
            <a:pPr marL="0" indent="0" algn="ctr">
              <a:buNone/>
            </a:pPr>
            <a:r>
              <a:rPr lang="en-US" dirty="0"/>
              <a:t>The sequence of the 3 instructions corresponding to the source code instruction x = x + c is a critical section and must not be interleaved</a:t>
            </a:r>
            <a:endParaRPr lang="en-CA" dirty="0"/>
          </a:p>
        </p:txBody>
      </p:sp>
      <p:pic>
        <p:nvPicPr>
          <p:cNvPr id="5" name="Picture 4">
            <a:extLst>
              <a:ext uri="{FF2B5EF4-FFF2-40B4-BE49-F238E27FC236}">
                <a16:creationId xmlns:a16="http://schemas.microsoft.com/office/drawing/2014/main" id="{A714E59A-04FE-4564-BB0E-2E49D796DAFE}"/>
              </a:ext>
            </a:extLst>
          </p:cNvPr>
          <p:cNvPicPr>
            <a:picLocks noChangeAspect="1"/>
          </p:cNvPicPr>
          <p:nvPr/>
        </p:nvPicPr>
        <p:blipFill>
          <a:blip r:embed="rId2"/>
          <a:stretch>
            <a:fillRect/>
          </a:stretch>
        </p:blipFill>
        <p:spPr>
          <a:xfrm>
            <a:off x="3286777" y="2744972"/>
            <a:ext cx="5618445" cy="3922528"/>
          </a:xfrm>
          <a:prstGeom prst="rect">
            <a:avLst/>
          </a:prstGeom>
        </p:spPr>
      </p:pic>
    </p:spTree>
    <p:extLst>
      <p:ext uri="{BB962C8B-B14F-4D97-AF65-F5344CB8AC3E}">
        <p14:creationId xmlns:p14="http://schemas.microsoft.com/office/powerpoint/2010/main" val="276057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7E96-5E0A-4CBF-8DD2-C9655158B973}"/>
              </a:ext>
            </a:extLst>
          </p:cNvPr>
          <p:cNvSpPr>
            <a:spLocks noGrp="1"/>
          </p:cNvSpPr>
          <p:nvPr>
            <p:ph type="title"/>
          </p:nvPr>
        </p:nvSpPr>
        <p:spPr/>
        <p:txBody>
          <a:bodyPr/>
          <a:lstStyle/>
          <a:p>
            <a:r>
              <a:rPr lang="en-CA" dirty="0"/>
              <a:t>Exercise</a:t>
            </a:r>
          </a:p>
        </p:txBody>
      </p:sp>
      <p:sp>
        <p:nvSpPr>
          <p:cNvPr id="3" name="Content Placeholder 2">
            <a:extLst>
              <a:ext uri="{FF2B5EF4-FFF2-40B4-BE49-F238E27FC236}">
                <a16:creationId xmlns:a16="http://schemas.microsoft.com/office/drawing/2014/main" id="{AC5D0F9C-57C8-4B4C-914D-F14708F53E3F}"/>
              </a:ext>
            </a:extLst>
          </p:cNvPr>
          <p:cNvSpPr>
            <a:spLocks noGrp="1"/>
          </p:cNvSpPr>
          <p:nvPr>
            <p:ph idx="1"/>
          </p:nvPr>
        </p:nvSpPr>
        <p:spPr/>
        <p:txBody>
          <a:bodyPr>
            <a:normAutofit/>
          </a:bodyPr>
          <a:lstStyle/>
          <a:p>
            <a:r>
              <a:rPr lang="en-US" sz="2400" dirty="0"/>
              <a:t>Processes p and q execute the instructions x = x + 1 and x = x + 2, respectively. Initially x = 0. After execution of the interleaved code, x = _____</a:t>
            </a:r>
            <a:endParaRPr lang="en-CA" sz="2400" dirty="0"/>
          </a:p>
        </p:txBody>
      </p:sp>
      <p:sp>
        <p:nvSpPr>
          <p:cNvPr id="5" name="TextBox 4">
            <a:extLst>
              <a:ext uri="{FF2B5EF4-FFF2-40B4-BE49-F238E27FC236}">
                <a16:creationId xmlns:a16="http://schemas.microsoft.com/office/drawing/2014/main" id="{58CDE65C-14D0-4B6A-A769-091325EA2EAD}"/>
              </a:ext>
            </a:extLst>
          </p:cNvPr>
          <p:cNvSpPr txBox="1"/>
          <p:nvPr/>
        </p:nvSpPr>
        <p:spPr>
          <a:xfrm>
            <a:off x="3773010" y="3429000"/>
            <a:ext cx="4021585" cy="2031325"/>
          </a:xfrm>
          <a:prstGeom prst="rect">
            <a:avLst/>
          </a:prstGeom>
          <a:blipFill>
            <a:blip r:embed="rId2"/>
            <a:tile tx="0" ty="0" sx="100000" sy="100000" flip="none" algn="tl"/>
          </a:blipFill>
        </p:spPr>
        <p:txBody>
          <a:bodyPr wrap="square" rtlCol="0">
            <a:spAutoFit/>
          </a:bodyPr>
          <a:lstStyle/>
          <a:p>
            <a:r>
              <a:rPr lang="en-CA" dirty="0"/>
              <a:t>p:          		q:</a:t>
            </a:r>
          </a:p>
          <a:p>
            <a:r>
              <a:rPr lang="en-CA" dirty="0"/>
              <a:t>load </a:t>
            </a:r>
            <a:r>
              <a:rPr lang="en-CA" dirty="0" err="1"/>
              <a:t>Rp,x</a:t>
            </a:r>
            <a:endParaRPr lang="en-CA" dirty="0"/>
          </a:p>
          <a:p>
            <a:r>
              <a:rPr lang="en-CA" dirty="0"/>
              <a:t>           		 load </a:t>
            </a:r>
            <a:r>
              <a:rPr lang="en-CA" dirty="0" err="1"/>
              <a:t>Rq,x</a:t>
            </a:r>
            <a:endParaRPr lang="en-CA" dirty="0"/>
          </a:p>
          <a:p>
            <a:r>
              <a:rPr lang="en-CA" dirty="0"/>
              <a:t>add Rp,1</a:t>
            </a:r>
          </a:p>
          <a:p>
            <a:r>
              <a:rPr lang="en-CA" dirty="0"/>
              <a:t>            		add Rq,2</a:t>
            </a:r>
          </a:p>
          <a:p>
            <a:r>
              <a:rPr lang="en-CA" dirty="0"/>
              <a:t>            		store </a:t>
            </a:r>
            <a:r>
              <a:rPr lang="en-CA" dirty="0" err="1"/>
              <a:t>Rq,x</a:t>
            </a:r>
            <a:endParaRPr lang="en-CA" dirty="0"/>
          </a:p>
          <a:p>
            <a:r>
              <a:rPr lang="en-CA" dirty="0"/>
              <a:t>store </a:t>
            </a:r>
            <a:r>
              <a:rPr lang="en-CA" dirty="0" err="1"/>
              <a:t>Rp,x</a:t>
            </a:r>
            <a:endParaRPr lang="en-CA" dirty="0"/>
          </a:p>
        </p:txBody>
      </p:sp>
    </p:spTree>
    <p:extLst>
      <p:ext uri="{BB962C8B-B14F-4D97-AF65-F5344CB8AC3E}">
        <p14:creationId xmlns:p14="http://schemas.microsoft.com/office/powerpoint/2010/main" val="1635887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D34AA9-CAEE-4225-9FCA-BF0DB2593D1A}"/>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Exercise – Solution</a:t>
            </a:r>
          </a:p>
        </p:txBody>
      </p:sp>
      <p:sp>
        <p:nvSpPr>
          <p:cNvPr id="3" name="Content Placeholder 2">
            <a:extLst>
              <a:ext uri="{FF2B5EF4-FFF2-40B4-BE49-F238E27FC236}">
                <a16:creationId xmlns:a16="http://schemas.microsoft.com/office/drawing/2014/main" id="{F48DB99C-718B-43F9-84BF-86DF3A40E52F}"/>
              </a:ext>
            </a:extLst>
          </p:cNvPr>
          <p:cNvSpPr>
            <a:spLocks noGrp="1"/>
          </p:cNvSpPr>
          <p:nvPr>
            <p:ph idx="1"/>
          </p:nvPr>
        </p:nvSpPr>
        <p:spPr>
          <a:xfrm>
            <a:off x="4810259" y="649480"/>
            <a:ext cx="6555347" cy="5546047"/>
          </a:xfrm>
        </p:spPr>
        <p:txBody>
          <a:bodyPr anchor="ctr">
            <a:normAutofit/>
          </a:bodyPr>
          <a:lstStyle/>
          <a:p>
            <a:r>
              <a:rPr lang="en-US" sz="2000"/>
              <a:t>Processes p and q execute the instructions x = x + 1 and x = x + 2, respectively. Initially x = 0. After execution of the interleaved code, x = 1</a:t>
            </a:r>
          </a:p>
          <a:p>
            <a:r>
              <a:rPr lang="en-US" sz="2000"/>
              <a:t>Both p and q load the same initial value of x = 0 and independently increment the registers. q stores the value 2 into x but the effect is lost because p overwrites the value of x with 1.</a:t>
            </a:r>
            <a:endParaRPr lang="en-CA" sz="2000"/>
          </a:p>
        </p:txBody>
      </p:sp>
    </p:spTree>
    <p:extLst>
      <p:ext uri="{BB962C8B-B14F-4D97-AF65-F5344CB8AC3E}">
        <p14:creationId xmlns:p14="http://schemas.microsoft.com/office/powerpoint/2010/main" val="2904407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23F3EF-F422-479F-8B7A-3ED7AF7BDCC9}"/>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Critical Section Problem Solutions</a:t>
            </a:r>
          </a:p>
        </p:txBody>
      </p:sp>
      <p:sp>
        <p:nvSpPr>
          <p:cNvPr id="3" name="Content Placeholder 2">
            <a:extLst>
              <a:ext uri="{FF2B5EF4-FFF2-40B4-BE49-F238E27FC236}">
                <a16:creationId xmlns:a16="http://schemas.microsoft.com/office/drawing/2014/main" id="{A3B9505C-CAEF-49BD-80BF-B26209DF1CAB}"/>
              </a:ext>
            </a:extLst>
          </p:cNvPr>
          <p:cNvSpPr>
            <a:spLocks noGrp="1"/>
          </p:cNvSpPr>
          <p:nvPr>
            <p:ph idx="1"/>
          </p:nvPr>
        </p:nvSpPr>
        <p:spPr>
          <a:xfrm>
            <a:off x="4810259" y="649480"/>
            <a:ext cx="6555347" cy="5546047"/>
          </a:xfrm>
        </p:spPr>
        <p:txBody>
          <a:bodyPr anchor="ctr">
            <a:normAutofit/>
          </a:bodyPr>
          <a:lstStyle/>
          <a:p>
            <a:r>
              <a:rPr lang="en-CA" sz="2000"/>
              <a:t>Many solutions to the critical section problem exist. However, any solution must meet the following requirements:</a:t>
            </a:r>
          </a:p>
          <a:p>
            <a:pPr marL="914400" lvl="1" indent="-457200">
              <a:buFont typeface="+mj-lt"/>
              <a:buAutoNum type="arabicPeriod"/>
            </a:pPr>
            <a:r>
              <a:rPr lang="en-US" sz="2000"/>
              <a:t>Guarantee </a:t>
            </a:r>
            <a:r>
              <a:rPr lang="en-US" sz="2000" b="1"/>
              <a:t>mutual exclusion</a:t>
            </a:r>
            <a:r>
              <a:rPr lang="en-US" sz="2000"/>
              <a:t>: Only one process may be executing within the CS.</a:t>
            </a:r>
          </a:p>
          <a:p>
            <a:pPr marL="914400" lvl="1" indent="-457200">
              <a:buFont typeface="+mj-lt"/>
              <a:buAutoNum type="arabicPeriod"/>
            </a:pPr>
            <a:r>
              <a:rPr lang="en-US" sz="2000"/>
              <a:t>Prevent </a:t>
            </a:r>
            <a:r>
              <a:rPr lang="en-US" sz="2000" b="1"/>
              <a:t>lockout</a:t>
            </a:r>
            <a:r>
              <a:rPr lang="en-US" sz="2000"/>
              <a:t>: A process not attempting to enter the CS must not prevent other processes from entering the CS.</a:t>
            </a:r>
          </a:p>
          <a:p>
            <a:pPr marL="914400" lvl="1" indent="-457200">
              <a:buFont typeface="+mj-lt"/>
              <a:buAutoNum type="arabicPeriod"/>
            </a:pPr>
            <a:r>
              <a:rPr lang="en-US" sz="2000"/>
              <a:t>Prevent </a:t>
            </a:r>
            <a:r>
              <a:rPr lang="en-US" sz="2000" b="1"/>
              <a:t>starvation</a:t>
            </a:r>
            <a:r>
              <a:rPr lang="en-US" sz="2000"/>
              <a:t>: A process (or a group of processes) must not be able to repeatedly enter the CS while other processes are waiting to enter.</a:t>
            </a:r>
          </a:p>
          <a:p>
            <a:pPr marL="914400" lvl="1" indent="-457200">
              <a:buFont typeface="+mj-lt"/>
              <a:buAutoNum type="arabicPeriod"/>
            </a:pPr>
            <a:r>
              <a:rPr lang="en-US" sz="2000"/>
              <a:t>Prevent </a:t>
            </a:r>
            <a:r>
              <a:rPr lang="en-US" sz="2000" b="1"/>
              <a:t>deadlock</a:t>
            </a:r>
            <a:r>
              <a:rPr lang="en-US" sz="2000"/>
              <a:t>: Multiple processes trying to enter the CS at the same time must not block each other indefinitely.</a:t>
            </a:r>
            <a:endParaRPr lang="en-CA" sz="2000"/>
          </a:p>
        </p:txBody>
      </p:sp>
    </p:spTree>
    <p:extLst>
      <p:ext uri="{BB962C8B-B14F-4D97-AF65-F5344CB8AC3E}">
        <p14:creationId xmlns:p14="http://schemas.microsoft.com/office/powerpoint/2010/main" val="15919230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E256D3-E46B-4CFA-9C3F-E22ACCE0FF85}"/>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Critical Section Problem (CSP) – Solution</a:t>
            </a:r>
          </a:p>
        </p:txBody>
      </p:sp>
      <p:sp>
        <p:nvSpPr>
          <p:cNvPr id="3" name="Content Placeholder 2">
            <a:extLst>
              <a:ext uri="{FF2B5EF4-FFF2-40B4-BE49-F238E27FC236}">
                <a16:creationId xmlns:a16="http://schemas.microsoft.com/office/drawing/2014/main" id="{9646E5EB-9FBD-43C5-9C0F-F9E7516BA746}"/>
              </a:ext>
            </a:extLst>
          </p:cNvPr>
          <p:cNvSpPr>
            <a:spLocks noGrp="1"/>
          </p:cNvSpPr>
          <p:nvPr>
            <p:ph idx="1"/>
          </p:nvPr>
        </p:nvSpPr>
        <p:spPr>
          <a:xfrm>
            <a:off x="4810259" y="649480"/>
            <a:ext cx="6555347" cy="5546047"/>
          </a:xfrm>
        </p:spPr>
        <p:txBody>
          <a:bodyPr anchor="ctr">
            <a:normAutofit/>
          </a:bodyPr>
          <a:lstStyle/>
          <a:p>
            <a:r>
              <a:rPr lang="en-CA" sz="2000"/>
              <a:t>Let us visualize a solution to the critical section problem. </a:t>
            </a:r>
          </a:p>
          <a:p>
            <a:r>
              <a:rPr lang="en-US" sz="2000"/>
              <a:t>In the following solution, a process indicates the interest to enter the CS by setting the variable c1 or c2 to 1. A third variable, will_wait, is used to break the tie if both processes try to enter CS simultaneously.</a:t>
            </a:r>
          </a:p>
          <a:p>
            <a:endParaRPr lang="en-CA" sz="2000"/>
          </a:p>
        </p:txBody>
      </p:sp>
    </p:spTree>
    <p:extLst>
      <p:ext uri="{BB962C8B-B14F-4D97-AF65-F5344CB8AC3E}">
        <p14:creationId xmlns:p14="http://schemas.microsoft.com/office/powerpoint/2010/main" val="39400923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66EA7-B6DD-49EB-89A3-E0FED63C7831}"/>
              </a:ext>
            </a:extLst>
          </p:cNvPr>
          <p:cNvSpPr>
            <a:spLocks noGrp="1"/>
          </p:cNvSpPr>
          <p:nvPr>
            <p:ph type="title"/>
          </p:nvPr>
        </p:nvSpPr>
        <p:spPr/>
        <p:txBody>
          <a:bodyPr/>
          <a:lstStyle/>
          <a:p>
            <a:r>
              <a:rPr lang="en-CA" dirty="0"/>
              <a:t>CSP – Solutions Visualized – 1</a:t>
            </a:r>
          </a:p>
        </p:txBody>
      </p:sp>
      <p:sp>
        <p:nvSpPr>
          <p:cNvPr id="3" name="Content Placeholder 2">
            <a:extLst>
              <a:ext uri="{FF2B5EF4-FFF2-40B4-BE49-F238E27FC236}">
                <a16:creationId xmlns:a16="http://schemas.microsoft.com/office/drawing/2014/main" id="{3744E998-A8FF-4474-949D-99E4876EA49D}"/>
              </a:ext>
            </a:extLst>
          </p:cNvPr>
          <p:cNvSpPr>
            <a:spLocks noGrp="1"/>
          </p:cNvSpPr>
          <p:nvPr>
            <p:ph idx="1"/>
          </p:nvPr>
        </p:nvSpPr>
        <p:spPr>
          <a:xfrm>
            <a:off x="838200" y="1825625"/>
            <a:ext cx="10515600" cy="944208"/>
          </a:xfrm>
        </p:spPr>
        <p:txBody>
          <a:bodyPr/>
          <a:lstStyle/>
          <a:p>
            <a:pPr marL="0" indent="0">
              <a:buNone/>
            </a:pPr>
            <a:r>
              <a:rPr lang="en-US" dirty="0"/>
              <a:t>Processes p1 and p2 share a critical section CS. The initial values of c1 and c2 are 0. The initial value of </a:t>
            </a:r>
            <a:r>
              <a:rPr lang="en-US" dirty="0" err="1"/>
              <a:t>will_wait</a:t>
            </a:r>
            <a:r>
              <a:rPr lang="en-US" dirty="0"/>
              <a:t> is irrelevant</a:t>
            </a:r>
            <a:endParaRPr lang="en-CA" dirty="0"/>
          </a:p>
        </p:txBody>
      </p:sp>
      <p:pic>
        <p:nvPicPr>
          <p:cNvPr id="5" name="Picture 4">
            <a:extLst>
              <a:ext uri="{FF2B5EF4-FFF2-40B4-BE49-F238E27FC236}">
                <a16:creationId xmlns:a16="http://schemas.microsoft.com/office/drawing/2014/main" id="{9DE267E6-90D0-40D6-94F6-59217E6C7D4E}"/>
              </a:ext>
            </a:extLst>
          </p:cNvPr>
          <p:cNvPicPr>
            <a:picLocks noChangeAspect="1"/>
          </p:cNvPicPr>
          <p:nvPr/>
        </p:nvPicPr>
        <p:blipFill>
          <a:blip r:embed="rId2"/>
          <a:stretch>
            <a:fillRect/>
          </a:stretch>
        </p:blipFill>
        <p:spPr>
          <a:xfrm>
            <a:off x="711370" y="2904770"/>
            <a:ext cx="10982325" cy="3257550"/>
          </a:xfrm>
          <a:prstGeom prst="rect">
            <a:avLst/>
          </a:prstGeom>
        </p:spPr>
      </p:pic>
    </p:spTree>
    <p:extLst>
      <p:ext uri="{BB962C8B-B14F-4D97-AF65-F5344CB8AC3E}">
        <p14:creationId xmlns:p14="http://schemas.microsoft.com/office/powerpoint/2010/main" val="3255585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A2AC0-BA51-4363-AACD-A577EBDBB5B8}"/>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Recap (2)</a:t>
            </a:r>
          </a:p>
        </p:txBody>
      </p:sp>
      <p:sp>
        <p:nvSpPr>
          <p:cNvPr id="3" name="Content Placeholder 2">
            <a:extLst>
              <a:ext uri="{FF2B5EF4-FFF2-40B4-BE49-F238E27FC236}">
                <a16:creationId xmlns:a16="http://schemas.microsoft.com/office/drawing/2014/main" id="{85B070CA-AA19-41F4-B8B7-C8B94860BCE8}"/>
              </a:ext>
            </a:extLst>
          </p:cNvPr>
          <p:cNvSpPr>
            <a:spLocks noGrp="1"/>
          </p:cNvSpPr>
          <p:nvPr>
            <p:ph idx="1"/>
          </p:nvPr>
        </p:nvSpPr>
        <p:spPr>
          <a:xfrm>
            <a:off x="4810259" y="649480"/>
            <a:ext cx="6555347" cy="5546047"/>
          </a:xfrm>
        </p:spPr>
        <p:txBody>
          <a:bodyPr anchor="ctr">
            <a:normAutofit/>
          </a:bodyPr>
          <a:lstStyle/>
          <a:p>
            <a:r>
              <a:rPr lang="en-CA" sz="2000"/>
              <a:t>When it comes to batch process scheduling which is the fastest?</a:t>
            </a:r>
          </a:p>
          <a:p>
            <a:pPr marL="914400" lvl="1" indent="-457200">
              <a:buFont typeface="+mj-lt"/>
              <a:buAutoNum type="arabicPeriod"/>
            </a:pPr>
            <a:r>
              <a:rPr lang="en-CA" sz="2000"/>
              <a:t>SJF</a:t>
            </a:r>
          </a:p>
          <a:p>
            <a:pPr marL="914400" lvl="1" indent="-457200">
              <a:buFont typeface="+mj-lt"/>
              <a:buAutoNum type="arabicPeriod"/>
            </a:pPr>
            <a:r>
              <a:rPr lang="en-CA" sz="2000"/>
              <a:t>FIFO</a:t>
            </a:r>
          </a:p>
          <a:p>
            <a:pPr marL="914400" lvl="1" indent="-457200">
              <a:buFont typeface="+mj-lt"/>
              <a:buAutoNum type="arabicPeriod"/>
            </a:pPr>
            <a:r>
              <a:rPr lang="en-CA" sz="2000">
                <a:highlight>
                  <a:srgbClr val="00FF00"/>
                </a:highlight>
              </a:rPr>
              <a:t>SRT</a:t>
            </a:r>
          </a:p>
          <a:p>
            <a:endParaRPr lang="en-CA" sz="2000"/>
          </a:p>
        </p:txBody>
      </p:sp>
    </p:spTree>
    <p:extLst>
      <p:ext uri="{BB962C8B-B14F-4D97-AF65-F5344CB8AC3E}">
        <p14:creationId xmlns:p14="http://schemas.microsoft.com/office/powerpoint/2010/main" val="999655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A3AF9-5245-4791-B457-9925C7A4C229}"/>
              </a:ext>
            </a:extLst>
          </p:cNvPr>
          <p:cNvSpPr>
            <a:spLocks noGrp="1"/>
          </p:cNvSpPr>
          <p:nvPr>
            <p:ph type="title"/>
          </p:nvPr>
        </p:nvSpPr>
        <p:spPr/>
        <p:txBody>
          <a:bodyPr/>
          <a:lstStyle/>
          <a:p>
            <a:r>
              <a:rPr lang="en-CA" dirty="0"/>
              <a:t>CSP – Solutions Visualized – 2</a:t>
            </a:r>
          </a:p>
        </p:txBody>
      </p:sp>
      <p:sp>
        <p:nvSpPr>
          <p:cNvPr id="3" name="Content Placeholder 2">
            <a:extLst>
              <a:ext uri="{FF2B5EF4-FFF2-40B4-BE49-F238E27FC236}">
                <a16:creationId xmlns:a16="http://schemas.microsoft.com/office/drawing/2014/main" id="{C6C78573-4670-4EBF-A546-3889044C8DED}"/>
              </a:ext>
            </a:extLst>
          </p:cNvPr>
          <p:cNvSpPr>
            <a:spLocks noGrp="1"/>
          </p:cNvSpPr>
          <p:nvPr>
            <p:ph idx="1"/>
          </p:nvPr>
        </p:nvSpPr>
        <p:spPr>
          <a:xfrm>
            <a:off x="838200" y="1825625"/>
            <a:ext cx="10515600" cy="1325563"/>
          </a:xfrm>
        </p:spPr>
        <p:txBody>
          <a:bodyPr/>
          <a:lstStyle/>
          <a:p>
            <a:pPr marL="0" indent="0" algn="ctr">
              <a:buNone/>
            </a:pPr>
            <a:r>
              <a:rPr lang="en-US" dirty="0"/>
              <a:t>Mutual exclusion is guaranteed. When both processes execute concurrently, c1 and c2 are both set to 1. But </a:t>
            </a:r>
            <a:r>
              <a:rPr lang="en-US" dirty="0" err="1"/>
              <a:t>will_wait</a:t>
            </a:r>
            <a:r>
              <a:rPr lang="en-US" dirty="0"/>
              <a:t> can only have one value, 1 or 2. The memory hardware does the writes in sequence</a:t>
            </a:r>
            <a:endParaRPr lang="en-CA" dirty="0"/>
          </a:p>
        </p:txBody>
      </p:sp>
      <p:pic>
        <p:nvPicPr>
          <p:cNvPr id="5" name="Picture 4">
            <a:extLst>
              <a:ext uri="{FF2B5EF4-FFF2-40B4-BE49-F238E27FC236}">
                <a16:creationId xmlns:a16="http://schemas.microsoft.com/office/drawing/2014/main" id="{78ED4CCF-CB22-4F94-B564-70B9F8FA8E8A}"/>
              </a:ext>
            </a:extLst>
          </p:cNvPr>
          <p:cNvPicPr>
            <a:picLocks noChangeAspect="1"/>
          </p:cNvPicPr>
          <p:nvPr/>
        </p:nvPicPr>
        <p:blipFill>
          <a:blip r:embed="rId2"/>
          <a:stretch>
            <a:fillRect/>
          </a:stretch>
        </p:blipFill>
        <p:spPr>
          <a:xfrm>
            <a:off x="542925" y="3144530"/>
            <a:ext cx="11106150" cy="3181350"/>
          </a:xfrm>
          <a:prstGeom prst="rect">
            <a:avLst/>
          </a:prstGeom>
        </p:spPr>
      </p:pic>
    </p:spTree>
    <p:extLst>
      <p:ext uri="{BB962C8B-B14F-4D97-AF65-F5344CB8AC3E}">
        <p14:creationId xmlns:p14="http://schemas.microsoft.com/office/powerpoint/2010/main" val="38450858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8657-F3EF-4279-BF0C-BBE1CAFB1AC5}"/>
              </a:ext>
            </a:extLst>
          </p:cNvPr>
          <p:cNvSpPr>
            <a:spLocks noGrp="1"/>
          </p:cNvSpPr>
          <p:nvPr>
            <p:ph type="title"/>
          </p:nvPr>
        </p:nvSpPr>
        <p:spPr/>
        <p:txBody>
          <a:bodyPr/>
          <a:lstStyle/>
          <a:p>
            <a:r>
              <a:rPr lang="en-CA" dirty="0"/>
              <a:t>CSP – Solutions Visualized – 3</a:t>
            </a:r>
          </a:p>
        </p:txBody>
      </p:sp>
      <p:sp>
        <p:nvSpPr>
          <p:cNvPr id="3" name="Content Placeholder 2">
            <a:extLst>
              <a:ext uri="{FF2B5EF4-FFF2-40B4-BE49-F238E27FC236}">
                <a16:creationId xmlns:a16="http://schemas.microsoft.com/office/drawing/2014/main" id="{081CEE5E-88A5-4DD0-B9C0-12925CDA11B4}"/>
              </a:ext>
            </a:extLst>
          </p:cNvPr>
          <p:cNvSpPr>
            <a:spLocks noGrp="1"/>
          </p:cNvSpPr>
          <p:nvPr>
            <p:ph idx="1"/>
          </p:nvPr>
        </p:nvSpPr>
        <p:spPr>
          <a:xfrm>
            <a:off x="838200" y="1825625"/>
            <a:ext cx="10515600" cy="784410"/>
          </a:xfrm>
        </p:spPr>
        <p:txBody>
          <a:bodyPr>
            <a:normAutofit lnSpcReduction="10000"/>
          </a:bodyPr>
          <a:lstStyle/>
          <a:p>
            <a:pPr marL="0" indent="0" algn="ctr">
              <a:buNone/>
            </a:pPr>
            <a:r>
              <a:rPr lang="en-US" dirty="0"/>
              <a:t>If p1 writes first, p2's subsequent write makes </a:t>
            </a:r>
            <a:r>
              <a:rPr lang="en-US" dirty="0" err="1"/>
              <a:t>will_wait</a:t>
            </a:r>
            <a:r>
              <a:rPr lang="en-US" dirty="0"/>
              <a:t> = 2. p1 wins the race and enters CS while p2 waits</a:t>
            </a:r>
            <a:endParaRPr lang="en-CA" dirty="0"/>
          </a:p>
        </p:txBody>
      </p:sp>
      <p:pic>
        <p:nvPicPr>
          <p:cNvPr id="5" name="Picture 4">
            <a:extLst>
              <a:ext uri="{FF2B5EF4-FFF2-40B4-BE49-F238E27FC236}">
                <a16:creationId xmlns:a16="http://schemas.microsoft.com/office/drawing/2014/main" id="{37974940-8FE1-4B43-B6DC-F1B37B0E3D84}"/>
              </a:ext>
            </a:extLst>
          </p:cNvPr>
          <p:cNvPicPr>
            <a:picLocks noChangeAspect="1"/>
          </p:cNvPicPr>
          <p:nvPr/>
        </p:nvPicPr>
        <p:blipFill>
          <a:blip r:embed="rId2"/>
          <a:stretch>
            <a:fillRect/>
          </a:stretch>
        </p:blipFill>
        <p:spPr>
          <a:xfrm>
            <a:off x="414337" y="2921631"/>
            <a:ext cx="11363325" cy="3305175"/>
          </a:xfrm>
          <a:prstGeom prst="rect">
            <a:avLst/>
          </a:prstGeom>
        </p:spPr>
      </p:pic>
    </p:spTree>
    <p:extLst>
      <p:ext uri="{BB962C8B-B14F-4D97-AF65-F5344CB8AC3E}">
        <p14:creationId xmlns:p14="http://schemas.microsoft.com/office/powerpoint/2010/main" val="22973880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B298-8F5A-4A33-A728-C5899FFF3F79}"/>
              </a:ext>
            </a:extLst>
          </p:cNvPr>
          <p:cNvSpPr>
            <a:spLocks noGrp="1"/>
          </p:cNvSpPr>
          <p:nvPr>
            <p:ph type="title"/>
          </p:nvPr>
        </p:nvSpPr>
        <p:spPr/>
        <p:txBody>
          <a:bodyPr/>
          <a:lstStyle/>
          <a:p>
            <a:r>
              <a:rPr lang="en-CA" dirty="0"/>
              <a:t>CSP – Solutions Visualized – 4</a:t>
            </a:r>
          </a:p>
        </p:txBody>
      </p:sp>
      <p:sp>
        <p:nvSpPr>
          <p:cNvPr id="3" name="Content Placeholder 2">
            <a:extLst>
              <a:ext uri="{FF2B5EF4-FFF2-40B4-BE49-F238E27FC236}">
                <a16:creationId xmlns:a16="http://schemas.microsoft.com/office/drawing/2014/main" id="{48D34C23-D2EF-408D-8912-5C4C2AFE9239}"/>
              </a:ext>
            </a:extLst>
          </p:cNvPr>
          <p:cNvSpPr>
            <a:spLocks noGrp="1"/>
          </p:cNvSpPr>
          <p:nvPr>
            <p:ph idx="1"/>
          </p:nvPr>
        </p:nvSpPr>
        <p:spPr>
          <a:xfrm>
            <a:off x="838200" y="1825625"/>
            <a:ext cx="10515600" cy="1166150"/>
          </a:xfrm>
        </p:spPr>
        <p:txBody>
          <a:bodyPr>
            <a:normAutofit lnSpcReduction="10000"/>
          </a:bodyPr>
          <a:lstStyle/>
          <a:p>
            <a:pPr marL="0" indent="0" algn="ctr">
              <a:buNone/>
            </a:pPr>
            <a:r>
              <a:rPr lang="en-US" dirty="0"/>
              <a:t>Deadlock is prevented for the same reason that guarantees mutual exclusion. When both processes enter the wait loop, one will always pass through because </a:t>
            </a:r>
            <a:r>
              <a:rPr lang="en-US" dirty="0" err="1"/>
              <a:t>will_wait</a:t>
            </a:r>
            <a:r>
              <a:rPr lang="en-US" dirty="0"/>
              <a:t> can only be 1 or 2</a:t>
            </a:r>
          </a:p>
          <a:p>
            <a:pPr marL="0" indent="0" algn="ctr">
              <a:buNone/>
            </a:pPr>
            <a:endParaRPr lang="en-CA" dirty="0"/>
          </a:p>
        </p:txBody>
      </p:sp>
      <p:pic>
        <p:nvPicPr>
          <p:cNvPr id="5" name="Picture 4">
            <a:extLst>
              <a:ext uri="{FF2B5EF4-FFF2-40B4-BE49-F238E27FC236}">
                <a16:creationId xmlns:a16="http://schemas.microsoft.com/office/drawing/2014/main" id="{940AEF81-4269-4A2F-8660-493C6EBC590C}"/>
              </a:ext>
            </a:extLst>
          </p:cNvPr>
          <p:cNvPicPr>
            <a:picLocks noChangeAspect="1"/>
          </p:cNvPicPr>
          <p:nvPr/>
        </p:nvPicPr>
        <p:blipFill>
          <a:blip r:embed="rId2"/>
          <a:stretch>
            <a:fillRect/>
          </a:stretch>
        </p:blipFill>
        <p:spPr>
          <a:xfrm>
            <a:off x="571500" y="3126712"/>
            <a:ext cx="11049000" cy="3171825"/>
          </a:xfrm>
          <a:prstGeom prst="rect">
            <a:avLst/>
          </a:prstGeom>
        </p:spPr>
      </p:pic>
    </p:spTree>
    <p:extLst>
      <p:ext uri="{BB962C8B-B14F-4D97-AF65-F5344CB8AC3E}">
        <p14:creationId xmlns:p14="http://schemas.microsoft.com/office/powerpoint/2010/main" val="30997864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B4F3E-DBA6-4C58-BE4F-224D4F7A67D5}"/>
              </a:ext>
            </a:extLst>
          </p:cNvPr>
          <p:cNvSpPr>
            <a:spLocks noGrp="1"/>
          </p:cNvSpPr>
          <p:nvPr>
            <p:ph type="title"/>
          </p:nvPr>
        </p:nvSpPr>
        <p:spPr/>
        <p:txBody>
          <a:bodyPr/>
          <a:lstStyle/>
          <a:p>
            <a:r>
              <a:rPr lang="en-CA" dirty="0"/>
              <a:t>CSP – Solutions Visualized – 5</a:t>
            </a:r>
          </a:p>
        </p:txBody>
      </p:sp>
      <p:sp>
        <p:nvSpPr>
          <p:cNvPr id="3" name="Content Placeholder 2">
            <a:extLst>
              <a:ext uri="{FF2B5EF4-FFF2-40B4-BE49-F238E27FC236}">
                <a16:creationId xmlns:a16="http://schemas.microsoft.com/office/drawing/2014/main" id="{C249F23C-25B6-4907-B6A3-BC5A876A63A5}"/>
              </a:ext>
            </a:extLst>
          </p:cNvPr>
          <p:cNvSpPr>
            <a:spLocks noGrp="1"/>
          </p:cNvSpPr>
          <p:nvPr>
            <p:ph idx="1"/>
          </p:nvPr>
        </p:nvSpPr>
        <p:spPr>
          <a:xfrm>
            <a:off x="275208" y="1705268"/>
            <a:ext cx="11505460" cy="1325563"/>
          </a:xfrm>
        </p:spPr>
        <p:txBody>
          <a:bodyPr/>
          <a:lstStyle/>
          <a:p>
            <a:pPr marL="0" indent="0" algn="ctr">
              <a:buNone/>
            </a:pPr>
            <a:r>
              <a:rPr lang="en-US" dirty="0"/>
              <a:t>Lockout is also not possible. When p2 is not trying to enter CS, c2 = 0. Consequently, p1 may enter CS repeatedly, regardless of the value of </a:t>
            </a:r>
            <a:r>
              <a:rPr lang="en-US" dirty="0" err="1"/>
              <a:t>will_wait</a:t>
            </a:r>
            <a:r>
              <a:rPr lang="en-US" dirty="0"/>
              <a:t>.</a:t>
            </a:r>
            <a:endParaRPr lang="en-CA" dirty="0"/>
          </a:p>
        </p:txBody>
      </p:sp>
      <p:pic>
        <p:nvPicPr>
          <p:cNvPr id="5" name="Picture 4">
            <a:extLst>
              <a:ext uri="{FF2B5EF4-FFF2-40B4-BE49-F238E27FC236}">
                <a16:creationId xmlns:a16="http://schemas.microsoft.com/office/drawing/2014/main" id="{B50C676F-1509-4B56-8705-CF22DCEB710B}"/>
              </a:ext>
            </a:extLst>
          </p:cNvPr>
          <p:cNvPicPr>
            <a:picLocks noChangeAspect="1"/>
          </p:cNvPicPr>
          <p:nvPr/>
        </p:nvPicPr>
        <p:blipFill>
          <a:blip r:embed="rId2"/>
          <a:stretch>
            <a:fillRect/>
          </a:stretch>
        </p:blipFill>
        <p:spPr>
          <a:xfrm>
            <a:off x="590550" y="3154810"/>
            <a:ext cx="11010900" cy="3105150"/>
          </a:xfrm>
          <a:prstGeom prst="rect">
            <a:avLst/>
          </a:prstGeom>
        </p:spPr>
      </p:pic>
    </p:spTree>
    <p:extLst>
      <p:ext uri="{BB962C8B-B14F-4D97-AF65-F5344CB8AC3E}">
        <p14:creationId xmlns:p14="http://schemas.microsoft.com/office/powerpoint/2010/main" val="8996066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CB33D-9E79-44E2-9E8D-B31DD47D4EA4}"/>
              </a:ext>
            </a:extLst>
          </p:cNvPr>
          <p:cNvSpPr>
            <a:spLocks noGrp="1"/>
          </p:cNvSpPr>
          <p:nvPr>
            <p:ph type="title"/>
          </p:nvPr>
        </p:nvSpPr>
        <p:spPr/>
        <p:txBody>
          <a:bodyPr/>
          <a:lstStyle/>
          <a:p>
            <a:r>
              <a:rPr lang="en-CA" dirty="0"/>
              <a:t>CSP – Solutions Visualized – 6</a:t>
            </a:r>
          </a:p>
        </p:txBody>
      </p:sp>
      <p:sp>
        <p:nvSpPr>
          <p:cNvPr id="3" name="Content Placeholder 2">
            <a:extLst>
              <a:ext uri="{FF2B5EF4-FFF2-40B4-BE49-F238E27FC236}">
                <a16:creationId xmlns:a16="http://schemas.microsoft.com/office/drawing/2014/main" id="{6F72B5F1-BEF8-4952-9D85-91147C0C110A}"/>
              </a:ext>
            </a:extLst>
          </p:cNvPr>
          <p:cNvSpPr>
            <a:spLocks noGrp="1"/>
          </p:cNvSpPr>
          <p:nvPr>
            <p:ph idx="1"/>
          </p:nvPr>
        </p:nvSpPr>
        <p:spPr>
          <a:xfrm>
            <a:off x="838200" y="1825625"/>
            <a:ext cx="10515600" cy="908697"/>
          </a:xfrm>
        </p:spPr>
        <p:txBody>
          <a:bodyPr/>
          <a:lstStyle/>
          <a:p>
            <a:pPr marL="0" indent="0" algn="ctr">
              <a:buNone/>
            </a:pPr>
            <a:r>
              <a:rPr lang="en-US" dirty="0"/>
              <a:t>Finally, starvation is also not possible. When p1 is in CS and p2 is in the wait loop, both c1 = c2 = 1 and </a:t>
            </a:r>
            <a:r>
              <a:rPr lang="en-US" dirty="0" err="1"/>
              <a:t>will_wait</a:t>
            </a:r>
            <a:r>
              <a:rPr lang="en-US" dirty="0"/>
              <a:t> = 2</a:t>
            </a:r>
            <a:endParaRPr lang="en-CA" dirty="0"/>
          </a:p>
        </p:txBody>
      </p:sp>
      <p:pic>
        <p:nvPicPr>
          <p:cNvPr id="5" name="Picture 4">
            <a:extLst>
              <a:ext uri="{FF2B5EF4-FFF2-40B4-BE49-F238E27FC236}">
                <a16:creationId xmlns:a16="http://schemas.microsoft.com/office/drawing/2014/main" id="{50A306DB-6069-477A-9FAB-E116FCACFE2D}"/>
              </a:ext>
            </a:extLst>
          </p:cNvPr>
          <p:cNvPicPr>
            <a:picLocks noChangeAspect="1"/>
          </p:cNvPicPr>
          <p:nvPr/>
        </p:nvPicPr>
        <p:blipFill>
          <a:blip r:embed="rId2"/>
          <a:stretch>
            <a:fillRect/>
          </a:stretch>
        </p:blipFill>
        <p:spPr>
          <a:xfrm>
            <a:off x="452437" y="2950623"/>
            <a:ext cx="11287125" cy="3105150"/>
          </a:xfrm>
          <a:prstGeom prst="rect">
            <a:avLst/>
          </a:prstGeom>
        </p:spPr>
      </p:pic>
    </p:spTree>
    <p:extLst>
      <p:ext uri="{BB962C8B-B14F-4D97-AF65-F5344CB8AC3E}">
        <p14:creationId xmlns:p14="http://schemas.microsoft.com/office/powerpoint/2010/main" val="23376360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3D092-9028-421A-A6CE-1C1A319B2B6B}"/>
              </a:ext>
            </a:extLst>
          </p:cNvPr>
          <p:cNvSpPr>
            <a:spLocks noGrp="1"/>
          </p:cNvSpPr>
          <p:nvPr>
            <p:ph type="title"/>
          </p:nvPr>
        </p:nvSpPr>
        <p:spPr/>
        <p:txBody>
          <a:bodyPr/>
          <a:lstStyle/>
          <a:p>
            <a:r>
              <a:rPr lang="en-CA" dirty="0"/>
              <a:t>CSP – Solutions Visualized – 7</a:t>
            </a:r>
          </a:p>
        </p:txBody>
      </p:sp>
      <p:sp>
        <p:nvSpPr>
          <p:cNvPr id="3" name="Content Placeholder 2">
            <a:extLst>
              <a:ext uri="{FF2B5EF4-FFF2-40B4-BE49-F238E27FC236}">
                <a16:creationId xmlns:a16="http://schemas.microsoft.com/office/drawing/2014/main" id="{569EB3ED-D3FF-4BED-956E-585A5DCC2E55}"/>
              </a:ext>
            </a:extLst>
          </p:cNvPr>
          <p:cNvSpPr>
            <a:spLocks noGrp="1"/>
          </p:cNvSpPr>
          <p:nvPr>
            <p:ph idx="1"/>
          </p:nvPr>
        </p:nvSpPr>
        <p:spPr>
          <a:xfrm>
            <a:off x="838200" y="1825625"/>
            <a:ext cx="10515600" cy="553591"/>
          </a:xfrm>
        </p:spPr>
        <p:txBody>
          <a:bodyPr/>
          <a:lstStyle/>
          <a:p>
            <a:pPr marL="0" indent="0" algn="ctr">
              <a:buNone/>
            </a:pPr>
            <a:r>
              <a:rPr lang="en-US" dirty="0"/>
              <a:t>If p1 wants to execute CS again, p1 must first set </a:t>
            </a:r>
            <a:r>
              <a:rPr lang="en-US" dirty="0" err="1"/>
              <a:t>will_wait</a:t>
            </a:r>
            <a:r>
              <a:rPr lang="en-US" dirty="0"/>
              <a:t> = 1</a:t>
            </a:r>
            <a:endParaRPr lang="en-CA" dirty="0"/>
          </a:p>
        </p:txBody>
      </p:sp>
      <p:pic>
        <p:nvPicPr>
          <p:cNvPr id="5" name="Picture 4">
            <a:extLst>
              <a:ext uri="{FF2B5EF4-FFF2-40B4-BE49-F238E27FC236}">
                <a16:creationId xmlns:a16="http://schemas.microsoft.com/office/drawing/2014/main" id="{C411FB91-58D9-46CA-8CD4-3843E3069239}"/>
              </a:ext>
            </a:extLst>
          </p:cNvPr>
          <p:cNvPicPr>
            <a:picLocks noChangeAspect="1"/>
          </p:cNvPicPr>
          <p:nvPr/>
        </p:nvPicPr>
        <p:blipFill>
          <a:blip r:embed="rId2"/>
          <a:stretch>
            <a:fillRect/>
          </a:stretch>
        </p:blipFill>
        <p:spPr>
          <a:xfrm>
            <a:off x="547271" y="2714625"/>
            <a:ext cx="11239500" cy="3257550"/>
          </a:xfrm>
          <a:prstGeom prst="rect">
            <a:avLst/>
          </a:prstGeom>
        </p:spPr>
      </p:pic>
    </p:spTree>
    <p:extLst>
      <p:ext uri="{BB962C8B-B14F-4D97-AF65-F5344CB8AC3E}">
        <p14:creationId xmlns:p14="http://schemas.microsoft.com/office/powerpoint/2010/main" val="20668833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947D-2057-4460-AF1D-B7B107BBF08F}"/>
              </a:ext>
            </a:extLst>
          </p:cNvPr>
          <p:cNvSpPr>
            <a:spLocks noGrp="1"/>
          </p:cNvSpPr>
          <p:nvPr>
            <p:ph type="title"/>
          </p:nvPr>
        </p:nvSpPr>
        <p:spPr/>
        <p:txBody>
          <a:bodyPr/>
          <a:lstStyle/>
          <a:p>
            <a:r>
              <a:rPr lang="en-CA" dirty="0"/>
              <a:t>CSP – Solutions Visualized – 8</a:t>
            </a:r>
          </a:p>
        </p:txBody>
      </p:sp>
      <p:sp>
        <p:nvSpPr>
          <p:cNvPr id="3" name="Content Placeholder 2">
            <a:extLst>
              <a:ext uri="{FF2B5EF4-FFF2-40B4-BE49-F238E27FC236}">
                <a16:creationId xmlns:a16="http://schemas.microsoft.com/office/drawing/2014/main" id="{B9782810-82E7-4963-8B2D-A4D48D8ADA66}"/>
              </a:ext>
            </a:extLst>
          </p:cNvPr>
          <p:cNvSpPr>
            <a:spLocks noGrp="1"/>
          </p:cNvSpPr>
          <p:nvPr>
            <p:ph idx="1"/>
          </p:nvPr>
        </p:nvSpPr>
        <p:spPr>
          <a:xfrm>
            <a:off x="838200" y="1825625"/>
            <a:ext cx="10515600" cy="837676"/>
          </a:xfrm>
        </p:spPr>
        <p:txBody>
          <a:bodyPr>
            <a:normAutofit lnSpcReduction="10000"/>
          </a:bodyPr>
          <a:lstStyle/>
          <a:p>
            <a:pPr marL="0" indent="0" algn="ctr">
              <a:buNone/>
            </a:pPr>
            <a:r>
              <a:rPr lang="en-US" dirty="0"/>
              <a:t>Since </a:t>
            </a:r>
            <a:r>
              <a:rPr lang="en-US" dirty="0" err="1"/>
              <a:t>will_wait</a:t>
            </a:r>
            <a:r>
              <a:rPr lang="en-US" dirty="0"/>
              <a:t> = 1, p1 must wait while p2 enters CS. Thus p1 cannot starve p2 by entering CS repeatedly</a:t>
            </a:r>
          </a:p>
          <a:p>
            <a:pPr marL="0" indent="0" algn="ctr">
              <a:buNone/>
            </a:pPr>
            <a:endParaRPr lang="en-CA" dirty="0"/>
          </a:p>
        </p:txBody>
      </p:sp>
      <p:pic>
        <p:nvPicPr>
          <p:cNvPr id="5" name="Picture 4">
            <a:extLst>
              <a:ext uri="{FF2B5EF4-FFF2-40B4-BE49-F238E27FC236}">
                <a16:creationId xmlns:a16="http://schemas.microsoft.com/office/drawing/2014/main" id="{F10E592C-2D9A-4EE2-AF78-8E8B1FD65757}"/>
              </a:ext>
            </a:extLst>
          </p:cNvPr>
          <p:cNvPicPr>
            <a:picLocks noChangeAspect="1"/>
          </p:cNvPicPr>
          <p:nvPr/>
        </p:nvPicPr>
        <p:blipFill>
          <a:blip r:embed="rId2"/>
          <a:stretch>
            <a:fillRect/>
          </a:stretch>
        </p:blipFill>
        <p:spPr>
          <a:xfrm>
            <a:off x="523875" y="2676001"/>
            <a:ext cx="11144250" cy="3181350"/>
          </a:xfrm>
          <a:prstGeom prst="rect">
            <a:avLst/>
          </a:prstGeom>
        </p:spPr>
      </p:pic>
    </p:spTree>
    <p:extLst>
      <p:ext uri="{BB962C8B-B14F-4D97-AF65-F5344CB8AC3E}">
        <p14:creationId xmlns:p14="http://schemas.microsoft.com/office/powerpoint/2010/main" val="1139031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DF25C9-0C23-467D-B7EF-EECC899CD638}"/>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Process Cooperation</a:t>
            </a:r>
          </a:p>
        </p:txBody>
      </p:sp>
      <p:sp>
        <p:nvSpPr>
          <p:cNvPr id="3" name="Content Placeholder 2">
            <a:extLst>
              <a:ext uri="{FF2B5EF4-FFF2-40B4-BE49-F238E27FC236}">
                <a16:creationId xmlns:a16="http://schemas.microsoft.com/office/drawing/2014/main" id="{1841C88F-043A-48E2-B4C0-EBD610F2E8F9}"/>
              </a:ext>
            </a:extLst>
          </p:cNvPr>
          <p:cNvSpPr>
            <a:spLocks noGrp="1"/>
          </p:cNvSpPr>
          <p:nvPr>
            <p:ph idx="1"/>
          </p:nvPr>
        </p:nvSpPr>
        <p:spPr>
          <a:xfrm>
            <a:off x="4810259" y="649480"/>
            <a:ext cx="6555347" cy="5546047"/>
          </a:xfrm>
        </p:spPr>
        <p:txBody>
          <a:bodyPr anchor="ctr">
            <a:normAutofit/>
          </a:bodyPr>
          <a:lstStyle/>
          <a:p>
            <a:r>
              <a:rPr lang="en-US" sz="2000"/>
              <a:t>In addition to the CS problem, where processes compete for access to a shared resource, many applications require the cooperation of processes to solve a common goal. </a:t>
            </a:r>
          </a:p>
          <a:p>
            <a:pPr lvl="1"/>
            <a:r>
              <a:rPr lang="en-US" sz="2000"/>
              <a:t>A typical scenario is when one process produces data needed by another process. </a:t>
            </a:r>
          </a:p>
          <a:p>
            <a:pPr lvl="1"/>
            <a:r>
              <a:rPr lang="en-US" sz="2000"/>
              <a:t>The producer process must be able to inform the waiting process whenever a new data item is available. </a:t>
            </a:r>
          </a:p>
          <a:p>
            <a:pPr lvl="1"/>
            <a:r>
              <a:rPr lang="en-US" sz="2000"/>
              <a:t>In turn, the producer must wait for an acknowledgement from the consumer, indicating that the consumer is ready to accept the next data item.</a:t>
            </a:r>
          </a:p>
          <a:p>
            <a:pPr marL="0" indent="0">
              <a:buNone/>
            </a:pPr>
            <a:endParaRPr lang="en-CA" sz="2000"/>
          </a:p>
        </p:txBody>
      </p:sp>
    </p:spTree>
    <p:extLst>
      <p:ext uri="{BB962C8B-B14F-4D97-AF65-F5344CB8AC3E}">
        <p14:creationId xmlns:p14="http://schemas.microsoft.com/office/powerpoint/2010/main" val="2356924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215FB8-17A5-47A8-AD3C-248ACE77B111}"/>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CSP - Solution</a:t>
            </a:r>
          </a:p>
        </p:txBody>
      </p:sp>
      <p:sp>
        <p:nvSpPr>
          <p:cNvPr id="3" name="Content Placeholder 2">
            <a:extLst>
              <a:ext uri="{FF2B5EF4-FFF2-40B4-BE49-F238E27FC236}">
                <a16:creationId xmlns:a16="http://schemas.microsoft.com/office/drawing/2014/main" id="{16BF185A-E478-4F99-B948-59F3EAADF261}"/>
              </a:ext>
            </a:extLst>
          </p:cNvPr>
          <p:cNvSpPr>
            <a:spLocks noGrp="1"/>
          </p:cNvSpPr>
          <p:nvPr>
            <p:ph idx="1"/>
          </p:nvPr>
        </p:nvSpPr>
        <p:spPr>
          <a:xfrm>
            <a:off x="4810259" y="649480"/>
            <a:ext cx="6555347" cy="5546047"/>
          </a:xfrm>
        </p:spPr>
        <p:txBody>
          <a:bodyPr anchor="ctr">
            <a:normAutofit/>
          </a:bodyPr>
          <a:lstStyle/>
          <a:p>
            <a:r>
              <a:rPr lang="en-CA" sz="2000"/>
              <a:t>The CSP solution we discussed has major drawbacks.</a:t>
            </a:r>
          </a:p>
          <a:p>
            <a:pPr lvl="1"/>
            <a:r>
              <a:rPr lang="en-US" sz="2000"/>
              <a:t>The solutions works only for 2 processes. When 3 or more processes need to share a CS, a different solution must be developed.</a:t>
            </a:r>
          </a:p>
          <a:p>
            <a:pPr lvl="1"/>
            <a:r>
              <a:rPr lang="en-US" sz="2000"/>
              <a:t>The solution is inefficient. While one process is in the CS, the other process must wait by repeatedly testing and setting the synchronization variables. The waiting process is only wasting CPU and memory resources without accomplishing any useful work.</a:t>
            </a:r>
          </a:p>
          <a:p>
            <a:pPr lvl="1"/>
            <a:r>
              <a:rPr lang="en-US" sz="2000"/>
              <a:t>The solution addresses only competition among processes. To address problems of process cooperation, entirely different solutions must be devised.</a:t>
            </a:r>
          </a:p>
          <a:p>
            <a:r>
              <a:rPr lang="en-US" sz="2000"/>
              <a:t>Enter Sempahores!</a:t>
            </a:r>
            <a:endParaRPr lang="en-CA" sz="2000"/>
          </a:p>
        </p:txBody>
      </p:sp>
    </p:spTree>
    <p:extLst>
      <p:ext uri="{BB962C8B-B14F-4D97-AF65-F5344CB8AC3E}">
        <p14:creationId xmlns:p14="http://schemas.microsoft.com/office/powerpoint/2010/main" val="14976760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570FF-6D7C-4153-BECA-DA4B5DBC4F01}"/>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Semaphores</a:t>
            </a:r>
          </a:p>
        </p:txBody>
      </p:sp>
      <p:sp>
        <p:nvSpPr>
          <p:cNvPr id="3" name="Content Placeholder 2">
            <a:extLst>
              <a:ext uri="{FF2B5EF4-FFF2-40B4-BE49-F238E27FC236}">
                <a16:creationId xmlns:a16="http://schemas.microsoft.com/office/drawing/2014/main" id="{8CC54EEA-ABBA-4A37-A901-B8F7812D423F}"/>
              </a:ext>
            </a:extLst>
          </p:cNvPr>
          <p:cNvSpPr>
            <a:spLocks noGrp="1"/>
          </p:cNvSpPr>
          <p:nvPr>
            <p:ph idx="1"/>
          </p:nvPr>
        </p:nvSpPr>
        <p:spPr>
          <a:xfrm>
            <a:off x="4810259" y="649480"/>
            <a:ext cx="6555347" cy="5546047"/>
          </a:xfrm>
        </p:spPr>
        <p:txBody>
          <a:bodyPr anchor="ctr">
            <a:normAutofit/>
          </a:bodyPr>
          <a:lstStyle/>
          <a:p>
            <a:r>
              <a:rPr lang="en-US" sz="2000" b="1"/>
              <a:t>Semaphores</a:t>
            </a:r>
            <a:r>
              <a:rPr lang="en-US" sz="2000"/>
              <a:t> are general-purpose primitives that allow solving a variety of synchronization problems in a systematic manner.</a:t>
            </a:r>
          </a:p>
          <a:p>
            <a:pPr lvl="1"/>
            <a:r>
              <a:rPr lang="en-US" sz="2000"/>
              <a:t>A semaphore s is a non-negative integer variable that can be accessed using only two special operations, P and V.</a:t>
            </a:r>
          </a:p>
          <a:p>
            <a:pPr lvl="2"/>
            <a:r>
              <a:rPr lang="en-US" dirty="0"/>
              <a:t>V(s): increment s by 1</a:t>
            </a:r>
          </a:p>
          <a:p>
            <a:pPr lvl="2"/>
            <a:r>
              <a:rPr lang="en-US" dirty="0"/>
              <a:t>P(s): if s &gt; 0, decrement s by 1, otherwise wait until s &gt; 0</a:t>
            </a:r>
          </a:p>
          <a:p>
            <a:r>
              <a:rPr lang="en-US" sz="2000"/>
              <a:t>The implementation of P and V must guarantee that:</a:t>
            </a:r>
          </a:p>
          <a:p>
            <a:pPr lvl="1"/>
            <a:r>
              <a:rPr lang="en-US" sz="2000"/>
              <a:t>If several processes simultaneously invoke P(s) or V(s), the operations will occur sequentially in some arbitrary order.</a:t>
            </a:r>
          </a:p>
          <a:p>
            <a:pPr lvl="1"/>
            <a:r>
              <a:rPr lang="en-US" sz="2000"/>
              <a:t>If more than one process is waiting inside P(s) for s to become &gt; 0 , one of the waiting processes is selected arbitrarily to complete the P(s) operation.</a:t>
            </a:r>
            <a:endParaRPr lang="en-CA" sz="2000"/>
          </a:p>
        </p:txBody>
      </p:sp>
    </p:spTree>
    <p:extLst>
      <p:ext uri="{BB962C8B-B14F-4D97-AF65-F5344CB8AC3E}">
        <p14:creationId xmlns:p14="http://schemas.microsoft.com/office/powerpoint/2010/main" val="2756882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FB8170-3FE0-4AEA-B15D-858E8C86D3C7}"/>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Scheduling (Refresher)</a:t>
            </a:r>
          </a:p>
        </p:txBody>
      </p:sp>
      <p:sp>
        <p:nvSpPr>
          <p:cNvPr id="3" name="Content Placeholder 2">
            <a:extLst>
              <a:ext uri="{FF2B5EF4-FFF2-40B4-BE49-F238E27FC236}">
                <a16:creationId xmlns:a16="http://schemas.microsoft.com/office/drawing/2014/main" id="{1D241AB6-FAFE-4CD3-96DD-04B1B084FEF8}"/>
              </a:ext>
            </a:extLst>
          </p:cNvPr>
          <p:cNvSpPr>
            <a:spLocks noGrp="1"/>
          </p:cNvSpPr>
          <p:nvPr>
            <p:ph idx="1"/>
          </p:nvPr>
        </p:nvSpPr>
        <p:spPr>
          <a:xfrm>
            <a:off x="4810259" y="649480"/>
            <a:ext cx="6555347" cy="5546047"/>
          </a:xfrm>
        </p:spPr>
        <p:txBody>
          <a:bodyPr anchor="ctr">
            <a:normAutofit/>
          </a:bodyPr>
          <a:lstStyle/>
          <a:p>
            <a:r>
              <a:rPr lang="en-CA" sz="2000"/>
              <a:t>Last week, we ended the scheduling portion of the lecture while we were discussing scheduling interactive processes. </a:t>
            </a:r>
          </a:p>
          <a:p>
            <a:r>
              <a:rPr lang="en-CA" sz="2000"/>
              <a:t>We discussed the following scheduling algorithms in that section:</a:t>
            </a:r>
          </a:p>
          <a:p>
            <a:pPr lvl="1"/>
            <a:r>
              <a:rPr lang="en-CA" sz="2000"/>
              <a:t>RR (Round Robin)</a:t>
            </a:r>
          </a:p>
          <a:p>
            <a:pPr lvl="1"/>
            <a:r>
              <a:rPr lang="en-CA" sz="2000"/>
              <a:t>ML (Multilevel)</a:t>
            </a:r>
          </a:p>
          <a:p>
            <a:pPr lvl="1"/>
            <a:r>
              <a:rPr lang="en-CA" sz="2000"/>
              <a:t>MLF (Multilevel Feedback)</a:t>
            </a:r>
          </a:p>
          <a:p>
            <a:r>
              <a:rPr lang="en-CA" sz="2000"/>
              <a:t>We did not delve deep into which one is better! </a:t>
            </a:r>
          </a:p>
        </p:txBody>
      </p:sp>
    </p:spTree>
    <p:extLst>
      <p:ext uri="{BB962C8B-B14F-4D97-AF65-F5344CB8AC3E}">
        <p14:creationId xmlns:p14="http://schemas.microsoft.com/office/powerpoint/2010/main" val="2862796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2CD6A-203A-446D-9A38-BBD36D9133C1}"/>
              </a:ext>
            </a:extLst>
          </p:cNvPr>
          <p:cNvSpPr>
            <a:spLocks noGrp="1"/>
          </p:cNvSpPr>
          <p:nvPr>
            <p:ph type="title"/>
          </p:nvPr>
        </p:nvSpPr>
        <p:spPr/>
        <p:txBody>
          <a:bodyPr/>
          <a:lstStyle/>
          <a:p>
            <a:r>
              <a:rPr lang="en-CA" dirty="0"/>
              <a:t>Operations on Semaphore – Visualized – 1 </a:t>
            </a:r>
          </a:p>
        </p:txBody>
      </p:sp>
      <p:sp>
        <p:nvSpPr>
          <p:cNvPr id="3" name="Content Placeholder 2">
            <a:extLst>
              <a:ext uri="{FF2B5EF4-FFF2-40B4-BE49-F238E27FC236}">
                <a16:creationId xmlns:a16="http://schemas.microsoft.com/office/drawing/2014/main" id="{ADA4F07E-93D8-434E-98EA-E4EE042E4F79}"/>
              </a:ext>
            </a:extLst>
          </p:cNvPr>
          <p:cNvSpPr>
            <a:spLocks noGrp="1"/>
          </p:cNvSpPr>
          <p:nvPr>
            <p:ph idx="1"/>
          </p:nvPr>
        </p:nvSpPr>
        <p:spPr>
          <a:xfrm>
            <a:off x="838200" y="1825625"/>
            <a:ext cx="10515600" cy="961963"/>
          </a:xfrm>
        </p:spPr>
        <p:txBody>
          <a:bodyPr/>
          <a:lstStyle/>
          <a:p>
            <a:pPr marL="0" indent="0" algn="ctr">
              <a:buNone/>
            </a:pPr>
            <a:r>
              <a:rPr lang="en-US" dirty="0"/>
              <a:t>Two concurrent processes p and q share a semaphore s. The initial value is s = 1</a:t>
            </a:r>
            <a:endParaRPr lang="en-CA" dirty="0"/>
          </a:p>
        </p:txBody>
      </p:sp>
      <p:pic>
        <p:nvPicPr>
          <p:cNvPr id="5" name="Picture 4">
            <a:extLst>
              <a:ext uri="{FF2B5EF4-FFF2-40B4-BE49-F238E27FC236}">
                <a16:creationId xmlns:a16="http://schemas.microsoft.com/office/drawing/2014/main" id="{4543A483-305C-45EA-AE5E-A5826C66E475}"/>
              </a:ext>
            </a:extLst>
          </p:cNvPr>
          <p:cNvPicPr>
            <a:picLocks noChangeAspect="1"/>
          </p:cNvPicPr>
          <p:nvPr/>
        </p:nvPicPr>
        <p:blipFill>
          <a:blip r:embed="rId2"/>
          <a:stretch>
            <a:fillRect/>
          </a:stretch>
        </p:blipFill>
        <p:spPr>
          <a:xfrm>
            <a:off x="4329112" y="3122566"/>
            <a:ext cx="3533775" cy="2057400"/>
          </a:xfrm>
          <a:prstGeom prst="rect">
            <a:avLst/>
          </a:prstGeom>
        </p:spPr>
      </p:pic>
    </p:spTree>
    <p:extLst>
      <p:ext uri="{BB962C8B-B14F-4D97-AF65-F5344CB8AC3E}">
        <p14:creationId xmlns:p14="http://schemas.microsoft.com/office/powerpoint/2010/main" val="12216683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AB09-C5C2-455E-B421-8A943040E148}"/>
              </a:ext>
            </a:extLst>
          </p:cNvPr>
          <p:cNvSpPr>
            <a:spLocks noGrp="1"/>
          </p:cNvSpPr>
          <p:nvPr>
            <p:ph type="title"/>
          </p:nvPr>
        </p:nvSpPr>
        <p:spPr/>
        <p:txBody>
          <a:bodyPr/>
          <a:lstStyle/>
          <a:p>
            <a:r>
              <a:rPr lang="en-US" dirty="0"/>
              <a:t>Operations on Semaphore – Visualized – 2 </a:t>
            </a:r>
            <a:endParaRPr lang="en-CA" dirty="0"/>
          </a:p>
        </p:txBody>
      </p:sp>
      <p:sp>
        <p:nvSpPr>
          <p:cNvPr id="3" name="Content Placeholder 2">
            <a:extLst>
              <a:ext uri="{FF2B5EF4-FFF2-40B4-BE49-F238E27FC236}">
                <a16:creationId xmlns:a16="http://schemas.microsoft.com/office/drawing/2014/main" id="{71368D76-B3D1-4B85-AEF2-958A53CB365A}"/>
              </a:ext>
            </a:extLst>
          </p:cNvPr>
          <p:cNvSpPr>
            <a:spLocks noGrp="1"/>
          </p:cNvSpPr>
          <p:nvPr>
            <p:ph idx="1"/>
          </p:nvPr>
        </p:nvSpPr>
        <p:spPr>
          <a:xfrm>
            <a:off x="838200" y="1825625"/>
            <a:ext cx="10515600" cy="455936"/>
          </a:xfrm>
        </p:spPr>
        <p:txBody>
          <a:bodyPr>
            <a:normAutofit lnSpcReduction="10000"/>
          </a:bodyPr>
          <a:lstStyle/>
          <a:p>
            <a:pPr marL="0" indent="0" algn="ctr">
              <a:buNone/>
            </a:pPr>
            <a:r>
              <a:rPr lang="en-US" dirty="0"/>
              <a:t>p executes V(s), which increments s by 1</a:t>
            </a:r>
            <a:endParaRPr lang="en-CA" dirty="0"/>
          </a:p>
        </p:txBody>
      </p:sp>
      <p:pic>
        <p:nvPicPr>
          <p:cNvPr id="5" name="Picture 4">
            <a:extLst>
              <a:ext uri="{FF2B5EF4-FFF2-40B4-BE49-F238E27FC236}">
                <a16:creationId xmlns:a16="http://schemas.microsoft.com/office/drawing/2014/main" id="{0AB34831-1A4B-4A4C-80B0-6A31C6AB7765}"/>
              </a:ext>
            </a:extLst>
          </p:cNvPr>
          <p:cNvPicPr>
            <a:picLocks noChangeAspect="1"/>
          </p:cNvPicPr>
          <p:nvPr/>
        </p:nvPicPr>
        <p:blipFill>
          <a:blip r:embed="rId2"/>
          <a:stretch>
            <a:fillRect/>
          </a:stretch>
        </p:blipFill>
        <p:spPr>
          <a:xfrm>
            <a:off x="4291012" y="2973064"/>
            <a:ext cx="3609975" cy="2495550"/>
          </a:xfrm>
          <a:prstGeom prst="rect">
            <a:avLst/>
          </a:prstGeom>
        </p:spPr>
      </p:pic>
    </p:spTree>
    <p:extLst>
      <p:ext uri="{BB962C8B-B14F-4D97-AF65-F5344CB8AC3E}">
        <p14:creationId xmlns:p14="http://schemas.microsoft.com/office/powerpoint/2010/main" val="25006065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E0E34-556D-4BAE-A61A-E070F3112702}"/>
              </a:ext>
            </a:extLst>
          </p:cNvPr>
          <p:cNvSpPr>
            <a:spLocks noGrp="1"/>
          </p:cNvSpPr>
          <p:nvPr>
            <p:ph type="title"/>
          </p:nvPr>
        </p:nvSpPr>
        <p:spPr/>
        <p:txBody>
          <a:bodyPr/>
          <a:lstStyle/>
          <a:p>
            <a:r>
              <a:rPr lang="en-US" dirty="0"/>
              <a:t>Operations on Semaphore – Visualized – 3</a:t>
            </a:r>
            <a:endParaRPr lang="en-CA" dirty="0"/>
          </a:p>
        </p:txBody>
      </p:sp>
      <p:sp>
        <p:nvSpPr>
          <p:cNvPr id="3" name="Content Placeholder 2">
            <a:extLst>
              <a:ext uri="{FF2B5EF4-FFF2-40B4-BE49-F238E27FC236}">
                <a16:creationId xmlns:a16="http://schemas.microsoft.com/office/drawing/2014/main" id="{E431EB30-0460-429F-8956-11CA166D1D44}"/>
              </a:ext>
            </a:extLst>
          </p:cNvPr>
          <p:cNvSpPr>
            <a:spLocks noGrp="1"/>
          </p:cNvSpPr>
          <p:nvPr>
            <p:ph idx="1"/>
          </p:nvPr>
        </p:nvSpPr>
        <p:spPr>
          <a:xfrm>
            <a:off x="838200" y="1825625"/>
            <a:ext cx="10515600" cy="864309"/>
          </a:xfrm>
        </p:spPr>
        <p:txBody>
          <a:bodyPr/>
          <a:lstStyle/>
          <a:p>
            <a:pPr marL="0" indent="0" algn="ctr">
              <a:buNone/>
            </a:pPr>
            <a:r>
              <a:rPr lang="en-US" dirty="0"/>
              <a:t>q executes P(s) twice. Since s = 2, each P(s) operation successfully decrements s and q continues executing</a:t>
            </a:r>
            <a:endParaRPr lang="en-CA" dirty="0"/>
          </a:p>
        </p:txBody>
      </p:sp>
      <p:pic>
        <p:nvPicPr>
          <p:cNvPr id="5" name="Picture 4">
            <a:extLst>
              <a:ext uri="{FF2B5EF4-FFF2-40B4-BE49-F238E27FC236}">
                <a16:creationId xmlns:a16="http://schemas.microsoft.com/office/drawing/2014/main" id="{ED3753B4-C0B4-44AD-92FC-8E5E564902B4}"/>
              </a:ext>
            </a:extLst>
          </p:cNvPr>
          <p:cNvPicPr>
            <a:picLocks noChangeAspect="1"/>
          </p:cNvPicPr>
          <p:nvPr/>
        </p:nvPicPr>
        <p:blipFill>
          <a:blip r:embed="rId2"/>
          <a:stretch>
            <a:fillRect/>
          </a:stretch>
        </p:blipFill>
        <p:spPr>
          <a:xfrm>
            <a:off x="4572000" y="2859209"/>
            <a:ext cx="3048000" cy="3248025"/>
          </a:xfrm>
          <a:prstGeom prst="rect">
            <a:avLst/>
          </a:prstGeom>
        </p:spPr>
      </p:pic>
    </p:spTree>
    <p:extLst>
      <p:ext uri="{BB962C8B-B14F-4D97-AF65-F5344CB8AC3E}">
        <p14:creationId xmlns:p14="http://schemas.microsoft.com/office/powerpoint/2010/main" val="1304099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05B6-E4DE-44E7-978A-BA1FBAE5212B}"/>
              </a:ext>
            </a:extLst>
          </p:cNvPr>
          <p:cNvSpPr>
            <a:spLocks noGrp="1"/>
          </p:cNvSpPr>
          <p:nvPr>
            <p:ph type="title"/>
          </p:nvPr>
        </p:nvSpPr>
        <p:spPr/>
        <p:txBody>
          <a:bodyPr/>
          <a:lstStyle/>
          <a:p>
            <a:r>
              <a:rPr lang="en-US" dirty="0"/>
              <a:t>Operations on Semaphore – Visualized – 4</a:t>
            </a:r>
            <a:endParaRPr lang="en-CA" dirty="0"/>
          </a:p>
        </p:txBody>
      </p:sp>
      <p:sp>
        <p:nvSpPr>
          <p:cNvPr id="3" name="Content Placeholder 2">
            <a:extLst>
              <a:ext uri="{FF2B5EF4-FFF2-40B4-BE49-F238E27FC236}">
                <a16:creationId xmlns:a16="http://schemas.microsoft.com/office/drawing/2014/main" id="{2F209A64-381F-4D0E-A7E2-AE0C17693C9E}"/>
              </a:ext>
            </a:extLst>
          </p:cNvPr>
          <p:cNvSpPr>
            <a:spLocks noGrp="1"/>
          </p:cNvSpPr>
          <p:nvPr>
            <p:ph idx="1"/>
          </p:nvPr>
        </p:nvSpPr>
        <p:spPr>
          <a:xfrm>
            <a:off x="838200" y="1825625"/>
            <a:ext cx="10515600" cy="571346"/>
          </a:xfrm>
        </p:spPr>
        <p:txBody>
          <a:bodyPr/>
          <a:lstStyle/>
          <a:p>
            <a:pPr marL="0" indent="0" algn="ctr">
              <a:buNone/>
            </a:pPr>
            <a:r>
              <a:rPr lang="en-US" dirty="0"/>
              <a:t>When p executes P(s), s = 0 and so p becomes blocked on s</a:t>
            </a:r>
            <a:endParaRPr lang="en-CA" dirty="0"/>
          </a:p>
        </p:txBody>
      </p:sp>
      <p:pic>
        <p:nvPicPr>
          <p:cNvPr id="5" name="Picture 4">
            <a:extLst>
              <a:ext uri="{FF2B5EF4-FFF2-40B4-BE49-F238E27FC236}">
                <a16:creationId xmlns:a16="http://schemas.microsoft.com/office/drawing/2014/main" id="{5E45C875-22C5-408B-BCCF-BEC00D9A229D}"/>
              </a:ext>
            </a:extLst>
          </p:cNvPr>
          <p:cNvPicPr>
            <a:picLocks noChangeAspect="1"/>
          </p:cNvPicPr>
          <p:nvPr/>
        </p:nvPicPr>
        <p:blipFill>
          <a:blip r:embed="rId2"/>
          <a:stretch>
            <a:fillRect/>
          </a:stretch>
        </p:blipFill>
        <p:spPr>
          <a:xfrm>
            <a:off x="4581525" y="2722717"/>
            <a:ext cx="3028950" cy="3476625"/>
          </a:xfrm>
          <a:prstGeom prst="rect">
            <a:avLst/>
          </a:prstGeom>
        </p:spPr>
      </p:pic>
    </p:spTree>
    <p:extLst>
      <p:ext uri="{BB962C8B-B14F-4D97-AF65-F5344CB8AC3E}">
        <p14:creationId xmlns:p14="http://schemas.microsoft.com/office/powerpoint/2010/main" val="40247181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6E4F8-613D-48B2-9520-B83C4F2A0554}"/>
              </a:ext>
            </a:extLst>
          </p:cNvPr>
          <p:cNvSpPr>
            <a:spLocks noGrp="1"/>
          </p:cNvSpPr>
          <p:nvPr>
            <p:ph type="title"/>
          </p:nvPr>
        </p:nvSpPr>
        <p:spPr/>
        <p:txBody>
          <a:bodyPr/>
          <a:lstStyle/>
          <a:p>
            <a:r>
              <a:rPr lang="en-US" dirty="0"/>
              <a:t>Operations on Semaphore – Visualized – 5</a:t>
            </a:r>
            <a:endParaRPr lang="en-CA" dirty="0"/>
          </a:p>
        </p:txBody>
      </p:sp>
      <p:sp>
        <p:nvSpPr>
          <p:cNvPr id="3" name="Content Placeholder 2">
            <a:extLst>
              <a:ext uri="{FF2B5EF4-FFF2-40B4-BE49-F238E27FC236}">
                <a16:creationId xmlns:a16="http://schemas.microsoft.com/office/drawing/2014/main" id="{159F9DAE-10B4-4982-B07E-538B41D65651}"/>
              </a:ext>
            </a:extLst>
          </p:cNvPr>
          <p:cNvSpPr>
            <a:spLocks noGrp="1"/>
          </p:cNvSpPr>
          <p:nvPr>
            <p:ph idx="1"/>
          </p:nvPr>
        </p:nvSpPr>
        <p:spPr>
          <a:xfrm>
            <a:off x="838200" y="1825625"/>
            <a:ext cx="10515600" cy="890942"/>
          </a:xfrm>
        </p:spPr>
        <p:txBody>
          <a:bodyPr/>
          <a:lstStyle/>
          <a:p>
            <a:pPr marL="0" indent="0" algn="ctr">
              <a:buNone/>
            </a:pPr>
            <a:r>
              <a:rPr lang="en-US" dirty="0"/>
              <a:t>When q executes V(s), s becomes 1, which unblocks p. The P(s) operation by p can now decrement s and p may continue executing</a:t>
            </a:r>
            <a:endParaRPr lang="en-CA" dirty="0"/>
          </a:p>
        </p:txBody>
      </p:sp>
      <p:pic>
        <p:nvPicPr>
          <p:cNvPr id="5" name="Picture 4">
            <a:extLst>
              <a:ext uri="{FF2B5EF4-FFF2-40B4-BE49-F238E27FC236}">
                <a16:creationId xmlns:a16="http://schemas.microsoft.com/office/drawing/2014/main" id="{343208D2-9115-4E9C-AE75-2CD9ECE28512}"/>
              </a:ext>
            </a:extLst>
          </p:cNvPr>
          <p:cNvPicPr>
            <a:picLocks noChangeAspect="1"/>
          </p:cNvPicPr>
          <p:nvPr/>
        </p:nvPicPr>
        <p:blipFill>
          <a:blip r:embed="rId2"/>
          <a:stretch>
            <a:fillRect/>
          </a:stretch>
        </p:blipFill>
        <p:spPr>
          <a:xfrm>
            <a:off x="4486275" y="2638425"/>
            <a:ext cx="3219450" cy="3854450"/>
          </a:xfrm>
          <a:prstGeom prst="rect">
            <a:avLst/>
          </a:prstGeom>
        </p:spPr>
      </p:pic>
    </p:spTree>
    <p:extLst>
      <p:ext uri="{BB962C8B-B14F-4D97-AF65-F5344CB8AC3E}">
        <p14:creationId xmlns:p14="http://schemas.microsoft.com/office/powerpoint/2010/main" val="25293400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FC4BF-0BA2-45E0-B7D3-5E97807DBC05}"/>
              </a:ext>
            </a:extLst>
          </p:cNvPr>
          <p:cNvSpPr>
            <a:spLocks noGrp="1"/>
          </p:cNvSpPr>
          <p:nvPr>
            <p:ph type="title"/>
          </p:nvPr>
        </p:nvSpPr>
        <p:spPr/>
        <p:txBody>
          <a:bodyPr/>
          <a:lstStyle/>
          <a:p>
            <a:r>
              <a:rPr lang="en-US" dirty="0"/>
              <a:t>Operations on Semaphore – Visualized – 6</a:t>
            </a:r>
            <a:endParaRPr lang="en-CA" dirty="0"/>
          </a:p>
        </p:txBody>
      </p:sp>
      <p:sp>
        <p:nvSpPr>
          <p:cNvPr id="3" name="Content Placeholder 2">
            <a:extLst>
              <a:ext uri="{FF2B5EF4-FFF2-40B4-BE49-F238E27FC236}">
                <a16:creationId xmlns:a16="http://schemas.microsoft.com/office/drawing/2014/main" id="{341F549B-3C23-4E03-8BB2-7CEDBE9E31CC}"/>
              </a:ext>
            </a:extLst>
          </p:cNvPr>
          <p:cNvSpPr>
            <a:spLocks noGrp="1"/>
          </p:cNvSpPr>
          <p:nvPr>
            <p:ph idx="1"/>
          </p:nvPr>
        </p:nvSpPr>
        <p:spPr>
          <a:xfrm>
            <a:off x="319596" y="1825625"/>
            <a:ext cx="11034204" cy="855431"/>
          </a:xfrm>
        </p:spPr>
        <p:txBody>
          <a:bodyPr>
            <a:normAutofit lnSpcReduction="10000"/>
          </a:bodyPr>
          <a:lstStyle/>
          <a:p>
            <a:pPr marL="0" indent="0" algn="ctr">
              <a:buNone/>
            </a:pPr>
            <a:r>
              <a:rPr lang="en-US" dirty="0"/>
              <a:t>When p and q execute V(s) simultaneously, the implementation executes the operations in a random order. The value of s is incremented by 2</a:t>
            </a:r>
            <a:endParaRPr lang="en-CA" dirty="0"/>
          </a:p>
        </p:txBody>
      </p:sp>
      <p:pic>
        <p:nvPicPr>
          <p:cNvPr id="5" name="Picture 4">
            <a:extLst>
              <a:ext uri="{FF2B5EF4-FFF2-40B4-BE49-F238E27FC236}">
                <a16:creationId xmlns:a16="http://schemas.microsoft.com/office/drawing/2014/main" id="{C9F52E8C-99B7-4E60-87AA-4C2080206C21}"/>
              </a:ext>
            </a:extLst>
          </p:cNvPr>
          <p:cNvPicPr>
            <a:picLocks noChangeAspect="1"/>
          </p:cNvPicPr>
          <p:nvPr/>
        </p:nvPicPr>
        <p:blipFill>
          <a:blip r:embed="rId2"/>
          <a:stretch>
            <a:fillRect/>
          </a:stretch>
        </p:blipFill>
        <p:spPr>
          <a:xfrm>
            <a:off x="2574277" y="2681056"/>
            <a:ext cx="7043446" cy="4004396"/>
          </a:xfrm>
          <a:prstGeom prst="rect">
            <a:avLst/>
          </a:prstGeom>
        </p:spPr>
      </p:pic>
    </p:spTree>
    <p:extLst>
      <p:ext uri="{BB962C8B-B14F-4D97-AF65-F5344CB8AC3E}">
        <p14:creationId xmlns:p14="http://schemas.microsoft.com/office/powerpoint/2010/main" val="5791612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4778C-9CC4-44F2-90C5-86C528C118FD}"/>
              </a:ext>
            </a:extLst>
          </p:cNvPr>
          <p:cNvSpPr>
            <a:spLocks noGrp="1"/>
          </p:cNvSpPr>
          <p:nvPr>
            <p:ph type="title"/>
          </p:nvPr>
        </p:nvSpPr>
        <p:spPr/>
        <p:txBody>
          <a:bodyPr/>
          <a:lstStyle/>
          <a:p>
            <a:r>
              <a:rPr lang="en-US" dirty="0"/>
              <a:t>Operations on Semaphore – Visualized – 7</a:t>
            </a:r>
            <a:endParaRPr lang="en-CA" dirty="0"/>
          </a:p>
        </p:txBody>
      </p:sp>
      <p:sp>
        <p:nvSpPr>
          <p:cNvPr id="3" name="Content Placeholder 2">
            <a:extLst>
              <a:ext uri="{FF2B5EF4-FFF2-40B4-BE49-F238E27FC236}">
                <a16:creationId xmlns:a16="http://schemas.microsoft.com/office/drawing/2014/main" id="{6BF05D4D-A2CD-4A51-AA2B-AE274A7434AA}"/>
              </a:ext>
            </a:extLst>
          </p:cNvPr>
          <p:cNvSpPr>
            <a:spLocks noGrp="1"/>
          </p:cNvSpPr>
          <p:nvPr>
            <p:ph idx="1"/>
          </p:nvPr>
        </p:nvSpPr>
        <p:spPr>
          <a:xfrm>
            <a:off x="150920" y="1825625"/>
            <a:ext cx="11940466" cy="748899"/>
          </a:xfrm>
        </p:spPr>
        <p:txBody>
          <a:bodyPr>
            <a:normAutofit lnSpcReduction="10000"/>
          </a:bodyPr>
          <a:lstStyle/>
          <a:p>
            <a:pPr marL="0" indent="0" algn="ctr">
              <a:buNone/>
            </a:pPr>
            <a:r>
              <a:rPr lang="en-US" sz="2400" dirty="0"/>
              <a:t>Similarly, when p and q execute P(s) simultaneously, the implementation executes the operations in a random order. The value of s is decremented by 2 and p and q continue</a:t>
            </a:r>
            <a:endParaRPr lang="en-CA" sz="2400" dirty="0"/>
          </a:p>
        </p:txBody>
      </p:sp>
      <p:pic>
        <p:nvPicPr>
          <p:cNvPr id="5" name="Picture 4">
            <a:extLst>
              <a:ext uri="{FF2B5EF4-FFF2-40B4-BE49-F238E27FC236}">
                <a16:creationId xmlns:a16="http://schemas.microsoft.com/office/drawing/2014/main" id="{B1E1145A-CE04-4C81-964E-6CF43EF3B0B7}"/>
              </a:ext>
            </a:extLst>
          </p:cNvPr>
          <p:cNvPicPr>
            <a:picLocks noChangeAspect="1"/>
          </p:cNvPicPr>
          <p:nvPr/>
        </p:nvPicPr>
        <p:blipFill>
          <a:blip r:embed="rId2"/>
          <a:stretch>
            <a:fillRect/>
          </a:stretch>
        </p:blipFill>
        <p:spPr>
          <a:xfrm>
            <a:off x="2534990" y="2574524"/>
            <a:ext cx="7172325" cy="4210050"/>
          </a:xfrm>
          <a:prstGeom prst="rect">
            <a:avLst/>
          </a:prstGeom>
        </p:spPr>
      </p:pic>
    </p:spTree>
    <p:extLst>
      <p:ext uri="{BB962C8B-B14F-4D97-AF65-F5344CB8AC3E}">
        <p14:creationId xmlns:p14="http://schemas.microsoft.com/office/powerpoint/2010/main" val="5008732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B361-03E7-4998-86DD-50FBAAF04060}"/>
              </a:ext>
            </a:extLst>
          </p:cNvPr>
          <p:cNvSpPr>
            <a:spLocks noGrp="1"/>
          </p:cNvSpPr>
          <p:nvPr>
            <p:ph type="title"/>
          </p:nvPr>
        </p:nvSpPr>
        <p:spPr/>
        <p:txBody>
          <a:bodyPr/>
          <a:lstStyle/>
          <a:p>
            <a:r>
              <a:rPr lang="en-US" dirty="0"/>
              <a:t>Operations on Semaphore – Visualized – 8</a:t>
            </a:r>
            <a:endParaRPr lang="en-CA" dirty="0"/>
          </a:p>
        </p:txBody>
      </p:sp>
      <p:sp>
        <p:nvSpPr>
          <p:cNvPr id="3" name="Content Placeholder 2">
            <a:extLst>
              <a:ext uri="{FF2B5EF4-FFF2-40B4-BE49-F238E27FC236}">
                <a16:creationId xmlns:a16="http://schemas.microsoft.com/office/drawing/2014/main" id="{2FF560CE-0145-4A54-A7AF-A55B878C454A}"/>
              </a:ext>
            </a:extLst>
          </p:cNvPr>
          <p:cNvSpPr>
            <a:spLocks noGrp="1"/>
          </p:cNvSpPr>
          <p:nvPr>
            <p:ph idx="1"/>
          </p:nvPr>
        </p:nvSpPr>
        <p:spPr>
          <a:xfrm>
            <a:off x="601092" y="1690688"/>
            <a:ext cx="10989816" cy="899820"/>
          </a:xfrm>
        </p:spPr>
        <p:txBody>
          <a:bodyPr/>
          <a:lstStyle/>
          <a:p>
            <a:pPr marL="0" indent="0" algn="ctr">
              <a:buNone/>
            </a:pPr>
            <a:r>
              <a:rPr lang="en-US" dirty="0"/>
              <a:t>When s = 1 and both processes execute P(s) then one process is chosen at random to process while the other process is blocked on the semaphore</a:t>
            </a:r>
            <a:endParaRPr lang="en-CA" dirty="0"/>
          </a:p>
        </p:txBody>
      </p:sp>
      <p:pic>
        <p:nvPicPr>
          <p:cNvPr id="5" name="Picture 4">
            <a:extLst>
              <a:ext uri="{FF2B5EF4-FFF2-40B4-BE49-F238E27FC236}">
                <a16:creationId xmlns:a16="http://schemas.microsoft.com/office/drawing/2014/main" id="{E90AD94B-320B-430A-A4FF-FE69D9E8A2E8}"/>
              </a:ext>
            </a:extLst>
          </p:cNvPr>
          <p:cNvPicPr>
            <a:picLocks noChangeAspect="1"/>
          </p:cNvPicPr>
          <p:nvPr/>
        </p:nvPicPr>
        <p:blipFill>
          <a:blip r:embed="rId2"/>
          <a:stretch>
            <a:fillRect/>
          </a:stretch>
        </p:blipFill>
        <p:spPr>
          <a:xfrm>
            <a:off x="2817236" y="2633404"/>
            <a:ext cx="6557527" cy="3859471"/>
          </a:xfrm>
          <a:prstGeom prst="rect">
            <a:avLst/>
          </a:prstGeom>
        </p:spPr>
      </p:pic>
    </p:spTree>
    <p:extLst>
      <p:ext uri="{BB962C8B-B14F-4D97-AF65-F5344CB8AC3E}">
        <p14:creationId xmlns:p14="http://schemas.microsoft.com/office/powerpoint/2010/main" val="26126241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CFBA-C28C-49CC-8425-3738B022CBE3}"/>
              </a:ext>
            </a:extLst>
          </p:cNvPr>
          <p:cNvSpPr>
            <a:spLocks noGrp="1"/>
          </p:cNvSpPr>
          <p:nvPr>
            <p:ph type="title"/>
          </p:nvPr>
        </p:nvSpPr>
        <p:spPr/>
        <p:txBody>
          <a:bodyPr/>
          <a:lstStyle/>
          <a:p>
            <a:r>
              <a:rPr lang="en-US" dirty="0"/>
              <a:t>Operations on Semaphore – Visualized – 9</a:t>
            </a:r>
            <a:endParaRPr lang="en-CA" dirty="0"/>
          </a:p>
        </p:txBody>
      </p:sp>
      <p:sp>
        <p:nvSpPr>
          <p:cNvPr id="3" name="Content Placeholder 2">
            <a:extLst>
              <a:ext uri="{FF2B5EF4-FFF2-40B4-BE49-F238E27FC236}">
                <a16:creationId xmlns:a16="http://schemas.microsoft.com/office/drawing/2014/main" id="{D710649E-4925-4BCF-A47D-DC381CA25825}"/>
              </a:ext>
            </a:extLst>
          </p:cNvPr>
          <p:cNvSpPr>
            <a:spLocks noGrp="1"/>
          </p:cNvSpPr>
          <p:nvPr>
            <p:ph idx="1"/>
          </p:nvPr>
        </p:nvSpPr>
        <p:spPr>
          <a:xfrm>
            <a:off x="838200" y="1825625"/>
            <a:ext cx="10515600" cy="580224"/>
          </a:xfrm>
        </p:spPr>
        <p:txBody>
          <a:bodyPr/>
          <a:lstStyle/>
          <a:p>
            <a:pPr marL="0" indent="0" algn="ctr">
              <a:buNone/>
            </a:pPr>
            <a:r>
              <a:rPr lang="en-US" dirty="0"/>
              <a:t>When a V(s) operation increments s again, p becomes unblocked </a:t>
            </a:r>
            <a:endParaRPr lang="en-CA" dirty="0"/>
          </a:p>
        </p:txBody>
      </p:sp>
      <p:pic>
        <p:nvPicPr>
          <p:cNvPr id="5" name="Picture 4">
            <a:extLst>
              <a:ext uri="{FF2B5EF4-FFF2-40B4-BE49-F238E27FC236}">
                <a16:creationId xmlns:a16="http://schemas.microsoft.com/office/drawing/2014/main" id="{2BBF1DD8-763C-4892-85F5-56A44ED88F9B}"/>
              </a:ext>
            </a:extLst>
          </p:cNvPr>
          <p:cNvPicPr>
            <a:picLocks noChangeAspect="1"/>
          </p:cNvPicPr>
          <p:nvPr/>
        </p:nvPicPr>
        <p:blipFill>
          <a:blip r:embed="rId2"/>
          <a:stretch>
            <a:fillRect/>
          </a:stretch>
        </p:blipFill>
        <p:spPr>
          <a:xfrm>
            <a:off x="3053332" y="2642357"/>
            <a:ext cx="6085335" cy="3619589"/>
          </a:xfrm>
          <a:prstGeom prst="rect">
            <a:avLst/>
          </a:prstGeom>
        </p:spPr>
      </p:pic>
    </p:spTree>
    <p:extLst>
      <p:ext uri="{BB962C8B-B14F-4D97-AF65-F5344CB8AC3E}">
        <p14:creationId xmlns:p14="http://schemas.microsoft.com/office/powerpoint/2010/main" val="2859207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C95A-B373-43A8-901C-15D989294061}"/>
              </a:ext>
            </a:extLst>
          </p:cNvPr>
          <p:cNvSpPr>
            <a:spLocks noGrp="1"/>
          </p:cNvSpPr>
          <p:nvPr>
            <p:ph type="title"/>
          </p:nvPr>
        </p:nvSpPr>
        <p:spPr/>
        <p:txBody>
          <a:bodyPr/>
          <a:lstStyle/>
          <a:p>
            <a:r>
              <a:rPr lang="en-US" dirty="0"/>
              <a:t>Operations on Semaphore – Visualized – 10</a:t>
            </a:r>
            <a:endParaRPr lang="en-CA" dirty="0"/>
          </a:p>
        </p:txBody>
      </p:sp>
      <p:sp>
        <p:nvSpPr>
          <p:cNvPr id="3" name="Content Placeholder 2">
            <a:extLst>
              <a:ext uri="{FF2B5EF4-FFF2-40B4-BE49-F238E27FC236}">
                <a16:creationId xmlns:a16="http://schemas.microsoft.com/office/drawing/2014/main" id="{30366492-40A0-495B-9EA5-EEE7E8280F50}"/>
              </a:ext>
            </a:extLst>
          </p:cNvPr>
          <p:cNvSpPr>
            <a:spLocks noGrp="1"/>
          </p:cNvSpPr>
          <p:nvPr>
            <p:ph idx="1"/>
          </p:nvPr>
        </p:nvSpPr>
        <p:spPr>
          <a:xfrm>
            <a:off x="443883" y="1825625"/>
            <a:ext cx="11496583" cy="535835"/>
          </a:xfrm>
        </p:spPr>
        <p:txBody>
          <a:bodyPr/>
          <a:lstStyle/>
          <a:p>
            <a:pPr marL="0" indent="0" algn="ctr">
              <a:buNone/>
            </a:pPr>
            <a:r>
              <a:rPr lang="en-US" dirty="0"/>
              <a:t>The P(s) operation can now complete by decrementing s and p may continue</a:t>
            </a:r>
            <a:endParaRPr lang="en-CA" dirty="0"/>
          </a:p>
        </p:txBody>
      </p:sp>
      <p:pic>
        <p:nvPicPr>
          <p:cNvPr id="5" name="Picture 4">
            <a:extLst>
              <a:ext uri="{FF2B5EF4-FFF2-40B4-BE49-F238E27FC236}">
                <a16:creationId xmlns:a16="http://schemas.microsoft.com/office/drawing/2014/main" id="{D2D3930D-3045-4BEB-BE1F-C88851E71860}"/>
              </a:ext>
            </a:extLst>
          </p:cNvPr>
          <p:cNvPicPr>
            <a:picLocks noChangeAspect="1"/>
          </p:cNvPicPr>
          <p:nvPr/>
        </p:nvPicPr>
        <p:blipFill>
          <a:blip r:embed="rId2"/>
          <a:stretch>
            <a:fillRect/>
          </a:stretch>
        </p:blipFill>
        <p:spPr>
          <a:xfrm>
            <a:off x="2443162" y="2361460"/>
            <a:ext cx="7305675" cy="4371975"/>
          </a:xfrm>
          <a:prstGeom prst="rect">
            <a:avLst/>
          </a:prstGeom>
        </p:spPr>
      </p:pic>
    </p:spTree>
    <p:extLst>
      <p:ext uri="{BB962C8B-B14F-4D97-AF65-F5344CB8AC3E}">
        <p14:creationId xmlns:p14="http://schemas.microsoft.com/office/powerpoint/2010/main" val="1387599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188517-AD6E-4F3C-A011-BE28F943896C}"/>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Response Time</a:t>
            </a:r>
          </a:p>
        </p:txBody>
      </p:sp>
      <p:sp>
        <p:nvSpPr>
          <p:cNvPr id="3" name="Content Placeholder 2">
            <a:extLst>
              <a:ext uri="{FF2B5EF4-FFF2-40B4-BE49-F238E27FC236}">
                <a16:creationId xmlns:a16="http://schemas.microsoft.com/office/drawing/2014/main" id="{1AB60AC2-D01D-4753-AA5B-2A795E2089B9}"/>
              </a:ext>
            </a:extLst>
          </p:cNvPr>
          <p:cNvSpPr>
            <a:spLocks noGrp="1"/>
          </p:cNvSpPr>
          <p:nvPr>
            <p:ph idx="1"/>
          </p:nvPr>
        </p:nvSpPr>
        <p:spPr>
          <a:xfrm>
            <a:off x="4810259" y="649480"/>
            <a:ext cx="6555347" cy="5546047"/>
          </a:xfrm>
        </p:spPr>
        <p:txBody>
          <a:bodyPr anchor="ctr">
            <a:normAutofit/>
          </a:bodyPr>
          <a:lstStyle/>
          <a:p>
            <a:r>
              <a:rPr lang="en-CA" sz="2000"/>
              <a:t>Response Time (Performance Metric): </a:t>
            </a:r>
            <a:r>
              <a:rPr lang="en-US" sz="2000"/>
              <a:t>The response time of a process is the elapsed time from the submission of a request. This is a performance metric.</a:t>
            </a:r>
          </a:p>
          <a:p>
            <a:r>
              <a:rPr lang="en-US" sz="2000"/>
              <a:t>For a process running alone, the response time depends on the type of request. E.g., The time between pressing a key and seeing the character appear on the screen should be imperceptible by the human eye. A request to spell-check a document or render a video clip could take a few seconds.</a:t>
            </a:r>
          </a:p>
          <a:p>
            <a:r>
              <a:rPr lang="en-US" sz="2000"/>
              <a:t>When multiple processes time-share the CPU, the response time increases with the number of processes, the length of the time quantum, and the time it takes to perform a context switch.</a:t>
            </a:r>
          </a:p>
          <a:p>
            <a:pPr marL="457200" lvl="1" indent="0">
              <a:buNone/>
            </a:pPr>
            <a:endParaRPr lang="en-US" sz="2000"/>
          </a:p>
          <a:p>
            <a:endParaRPr lang="en-CA" sz="2000"/>
          </a:p>
        </p:txBody>
      </p:sp>
    </p:spTree>
    <p:extLst>
      <p:ext uri="{BB962C8B-B14F-4D97-AF65-F5344CB8AC3E}">
        <p14:creationId xmlns:p14="http://schemas.microsoft.com/office/powerpoint/2010/main" val="13998828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FD7301-186A-4205-BB1A-97292F5C259E}"/>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Exercise</a:t>
            </a:r>
          </a:p>
        </p:txBody>
      </p:sp>
      <p:sp>
        <p:nvSpPr>
          <p:cNvPr id="3" name="Content Placeholder 2">
            <a:extLst>
              <a:ext uri="{FF2B5EF4-FFF2-40B4-BE49-F238E27FC236}">
                <a16:creationId xmlns:a16="http://schemas.microsoft.com/office/drawing/2014/main" id="{77DB912C-34FF-4182-A411-4695295DF64D}"/>
              </a:ext>
            </a:extLst>
          </p:cNvPr>
          <p:cNvSpPr>
            <a:spLocks noGrp="1"/>
          </p:cNvSpPr>
          <p:nvPr>
            <p:ph idx="1"/>
          </p:nvPr>
        </p:nvSpPr>
        <p:spPr>
          <a:xfrm>
            <a:off x="4810259" y="649480"/>
            <a:ext cx="6555347" cy="5546047"/>
          </a:xfrm>
        </p:spPr>
        <p:txBody>
          <a:bodyPr anchor="ctr">
            <a:normAutofit/>
          </a:bodyPr>
          <a:lstStyle/>
          <a:p>
            <a:r>
              <a:rPr lang="en-US" sz="2000"/>
              <a:t>Say a semaphore s = 0 initially.</a:t>
            </a:r>
          </a:p>
          <a:p>
            <a:pPr lvl="1"/>
            <a:r>
              <a:rPr lang="en-US" sz="2000"/>
              <a:t>Process p1 executes the sequence: P(s); P(s); V(s);</a:t>
            </a:r>
          </a:p>
          <a:p>
            <a:pPr lvl="1"/>
            <a:r>
              <a:rPr lang="en-US" sz="2000"/>
              <a:t>Process p2 executes the sequence: V(s); V(s);</a:t>
            </a:r>
          </a:p>
          <a:p>
            <a:r>
              <a:rPr lang="en-US" sz="2000"/>
              <a:t>Keep in mind:</a:t>
            </a:r>
          </a:p>
          <a:p>
            <a:pPr lvl="1"/>
            <a:r>
              <a:rPr lang="en-US" sz="2000"/>
              <a:t>V(s): increment s by 1</a:t>
            </a:r>
          </a:p>
          <a:p>
            <a:pPr lvl="1"/>
            <a:r>
              <a:rPr lang="en-US" sz="2000"/>
              <a:t>P(s): if s &gt; 0, decrement s by 1, otherwise wait until s &gt; 0</a:t>
            </a:r>
          </a:p>
          <a:p>
            <a:pPr marL="514350" indent="-514350">
              <a:buFont typeface="+mj-lt"/>
              <a:buAutoNum type="arabicPeriod"/>
            </a:pPr>
            <a:r>
              <a:rPr lang="en-US" sz="2000"/>
              <a:t>After both processes terminate s should equal what?</a:t>
            </a:r>
          </a:p>
          <a:p>
            <a:pPr marL="514350" indent="-514350">
              <a:buFont typeface="+mj-lt"/>
              <a:buAutoNum type="arabicPeriod"/>
            </a:pPr>
            <a:r>
              <a:rPr lang="en-US" sz="2000"/>
              <a:t>Which statement will terminate first?</a:t>
            </a:r>
            <a:endParaRPr lang="en-CA" sz="2000"/>
          </a:p>
        </p:txBody>
      </p:sp>
    </p:spTree>
    <p:extLst>
      <p:ext uri="{BB962C8B-B14F-4D97-AF65-F5344CB8AC3E}">
        <p14:creationId xmlns:p14="http://schemas.microsoft.com/office/powerpoint/2010/main" val="38721366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8BB07-D1E3-41D6-84C1-203242627CEA}"/>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Exercise – Solution</a:t>
            </a:r>
          </a:p>
        </p:txBody>
      </p:sp>
      <p:sp>
        <p:nvSpPr>
          <p:cNvPr id="3" name="Content Placeholder 2">
            <a:extLst>
              <a:ext uri="{FF2B5EF4-FFF2-40B4-BE49-F238E27FC236}">
                <a16:creationId xmlns:a16="http://schemas.microsoft.com/office/drawing/2014/main" id="{26812E20-E790-42A8-A6E6-E12A01FF39EC}"/>
              </a:ext>
            </a:extLst>
          </p:cNvPr>
          <p:cNvSpPr>
            <a:spLocks noGrp="1"/>
          </p:cNvSpPr>
          <p:nvPr>
            <p:ph idx="1"/>
          </p:nvPr>
        </p:nvSpPr>
        <p:spPr>
          <a:xfrm>
            <a:off x="4810259" y="649480"/>
            <a:ext cx="6555347" cy="5546047"/>
          </a:xfrm>
        </p:spPr>
        <p:txBody>
          <a:bodyPr anchor="ctr">
            <a:normAutofit/>
          </a:bodyPr>
          <a:lstStyle/>
          <a:p>
            <a:pPr marL="514350" indent="-514350">
              <a:buFont typeface="+mj-lt"/>
              <a:buAutoNum type="arabicPeriod"/>
            </a:pPr>
            <a:r>
              <a:rPr lang="en-US" sz="2000"/>
              <a:t>After both processes terminate, s = 1</a:t>
            </a:r>
          </a:p>
          <a:p>
            <a:pPr lvl="1"/>
            <a:r>
              <a:rPr lang="en-US" sz="2000"/>
              <a:t>p2 increments s twice. p1 decrements s twice and then increments s by 1.</a:t>
            </a:r>
          </a:p>
          <a:p>
            <a:pPr marL="514350" indent="-514350">
              <a:buFont typeface="+mj-lt"/>
              <a:buAutoNum type="arabicPeriod"/>
            </a:pPr>
            <a:r>
              <a:rPr lang="en-US" sz="2000"/>
              <a:t>Which statement will terminate first?</a:t>
            </a:r>
          </a:p>
          <a:p>
            <a:pPr lvl="1"/>
            <a:r>
              <a:rPr lang="en-US" sz="2000"/>
              <a:t>p2’s first V(S) will terminate first.</a:t>
            </a:r>
          </a:p>
          <a:p>
            <a:pPr lvl="1"/>
            <a:r>
              <a:rPr lang="en-US" sz="2000"/>
              <a:t>s = 0 initially, so p1's first P(s) will block until p2 increments s.</a:t>
            </a:r>
            <a:endParaRPr lang="en-CA" sz="2000"/>
          </a:p>
        </p:txBody>
      </p:sp>
    </p:spTree>
    <p:extLst>
      <p:ext uri="{BB962C8B-B14F-4D97-AF65-F5344CB8AC3E}">
        <p14:creationId xmlns:p14="http://schemas.microsoft.com/office/powerpoint/2010/main" val="4034410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AB9C6-3863-4FBD-A7F5-E8080548F3E6}"/>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CSP Using Semaphores</a:t>
            </a:r>
          </a:p>
        </p:txBody>
      </p:sp>
      <p:sp>
        <p:nvSpPr>
          <p:cNvPr id="3" name="Content Placeholder 2">
            <a:extLst>
              <a:ext uri="{FF2B5EF4-FFF2-40B4-BE49-F238E27FC236}">
                <a16:creationId xmlns:a16="http://schemas.microsoft.com/office/drawing/2014/main" id="{0ACC7D4F-3DD9-4B1B-AFCE-F8619898659A}"/>
              </a:ext>
            </a:extLst>
          </p:cNvPr>
          <p:cNvSpPr>
            <a:spLocks noGrp="1"/>
          </p:cNvSpPr>
          <p:nvPr>
            <p:ph idx="1"/>
          </p:nvPr>
        </p:nvSpPr>
        <p:spPr>
          <a:xfrm>
            <a:off x="4810259" y="649480"/>
            <a:ext cx="6555347" cy="5546047"/>
          </a:xfrm>
        </p:spPr>
        <p:txBody>
          <a:bodyPr anchor="ctr">
            <a:normAutofit/>
          </a:bodyPr>
          <a:lstStyle/>
          <a:p>
            <a:r>
              <a:rPr lang="en-US" sz="2000" dirty="0"/>
              <a:t>Semaphores offer a very intuitive and elegant solution to the CS problem that satisfies all requirements. A single semaphore, initialized to 1, is sufficient to solve the problem for any number of processes.</a:t>
            </a:r>
          </a:p>
          <a:p>
            <a:r>
              <a:rPr lang="en-US" sz="2000" dirty="0"/>
              <a:t>We will delve deeper into different types of semaphores and take a look at a C implementation next class.</a:t>
            </a:r>
          </a:p>
          <a:p>
            <a:endParaRPr lang="en-CA" sz="2000" dirty="0"/>
          </a:p>
        </p:txBody>
      </p:sp>
    </p:spTree>
    <p:extLst>
      <p:ext uri="{BB962C8B-B14F-4D97-AF65-F5344CB8AC3E}">
        <p14:creationId xmlns:p14="http://schemas.microsoft.com/office/powerpoint/2010/main" val="32044754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E08CB-6F68-4608-8A24-9394841FEF1D}"/>
              </a:ext>
            </a:extLst>
          </p:cNvPr>
          <p:cNvSpPr>
            <a:spLocks noGrp="1"/>
          </p:cNvSpPr>
          <p:nvPr>
            <p:ph type="title"/>
          </p:nvPr>
        </p:nvSpPr>
        <p:spPr>
          <a:xfrm>
            <a:off x="8643193" y="489507"/>
            <a:ext cx="3091607" cy="1655483"/>
          </a:xfrm>
        </p:spPr>
        <p:txBody>
          <a:bodyPr anchor="b">
            <a:normAutofit fontScale="90000"/>
          </a:bodyPr>
          <a:lstStyle/>
          <a:p>
            <a:pPr algn="ctr"/>
            <a:r>
              <a:rPr lang="en-CA" sz="4000" dirty="0"/>
              <a:t>Onto C Programming!</a:t>
            </a:r>
          </a:p>
        </p:txBody>
      </p:sp>
      <p:pic>
        <p:nvPicPr>
          <p:cNvPr id="5" name="Picture 4" descr="Computer script on a screen">
            <a:extLst>
              <a:ext uri="{FF2B5EF4-FFF2-40B4-BE49-F238E27FC236}">
                <a16:creationId xmlns:a16="http://schemas.microsoft.com/office/drawing/2014/main" id="{E3A0946E-96B9-49FD-957B-4898FCBF71EA}"/>
              </a:ext>
            </a:extLst>
          </p:cNvPr>
          <p:cNvPicPr>
            <a:picLocks noChangeAspect="1"/>
          </p:cNvPicPr>
          <p:nvPr/>
        </p:nvPicPr>
        <p:blipFill rotWithShape="1">
          <a:blip r:embed="rId2"/>
          <a:srcRect r="15469" b="-1"/>
          <a:stretch/>
        </p:blipFill>
        <p:spPr>
          <a:xfrm>
            <a:off x="20" y="431"/>
            <a:ext cx="8115280" cy="6408311"/>
          </a:xfrm>
          <a:prstGeom prst="rect">
            <a:avLst/>
          </a:prstGeom>
        </p:spPr>
      </p:pic>
    </p:spTree>
    <p:extLst>
      <p:ext uri="{BB962C8B-B14F-4D97-AF65-F5344CB8AC3E}">
        <p14:creationId xmlns:p14="http://schemas.microsoft.com/office/powerpoint/2010/main" val="31054490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D05DC-249C-4465-8348-30603A1615AF}"/>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Functions in C</a:t>
            </a:r>
          </a:p>
        </p:txBody>
      </p:sp>
      <p:sp>
        <p:nvSpPr>
          <p:cNvPr id="3" name="Content Placeholder 2">
            <a:extLst>
              <a:ext uri="{FF2B5EF4-FFF2-40B4-BE49-F238E27FC236}">
                <a16:creationId xmlns:a16="http://schemas.microsoft.com/office/drawing/2014/main" id="{62388C71-1F31-4C9E-AC00-E461572329EA}"/>
              </a:ext>
            </a:extLst>
          </p:cNvPr>
          <p:cNvSpPr>
            <a:spLocks noGrp="1"/>
          </p:cNvSpPr>
          <p:nvPr>
            <p:ph idx="1"/>
          </p:nvPr>
        </p:nvSpPr>
        <p:spPr>
          <a:xfrm>
            <a:off x="4810259" y="649480"/>
            <a:ext cx="6555347" cy="5546047"/>
          </a:xfrm>
        </p:spPr>
        <p:txBody>
          <a:bodyPr anchor="ctr">
            <a:normAutofit/>
          </a:bodyPr>
          <a:lstStyle/>
          <a:p>
            <a:r>
              <a:rPr lang="en-CA" sz="2000"/>
              <a:t>A few things to note about functions in C:</a:t>
            </a:r>
          </a:p>
          <a:p>
            <a:pPr lvl="1"/>
            <a:r>
              <a:rPr lang="en-US" sz="2000"/>
              <a:t>All parameters are passed by value!</a:t>
            </a:r>
            <a:endParaRPr lang="en-CA" sz="2000"/>
          </a:p>
          <a:p>
            <a:pPr lvl="1"/>
            <a:r>
              <a:rPr lang="en-CA" sz="2000"/>
              <a:t>Variables declared within a function are method local variables (e.g., cannot be seen outside the function).</a:t>
            </a:r>
          </a:p>
          <a:p>
            <a:pPr lvl="1"/>
            <a:r>
              <a:rPr lang="en-CA" sz="2000"/>
              <a:t>Placement of functions</a:t>
            </a:r>
          </a:p>
          <a:p>
            <a:pPr lvl="2"/>
            <a:r>
              <a:rPr lang="en-CA" dirty="0"/>
              <a:t>Large programs:</a:t>
            </a:r>
          </a:p>
          <a:p>
            <a:pPr lvl="3"/>
            <a:r>
              <a:rPr lang="en-US" sz="2000"/>
              <a:t>Manage related function in a .c file.</a:t>
            </a:r>
          </a:p>
          <a:p>
            <a:pPr lvl="3"/>
            <a:r>
              <a:rPr lang="en-US" sz="2000"/>
              <a:t>Write a .h file containing all the prototypes of the functions.</a:t>
            </a:r>
          </a:p>
          <a:p>
            <a:pPr lvl="3"/>
            <a:r>
              <a:rPr lang="en-US" sz="2000"/>
              <a:t>#include the header file in the files that uses the functions.</a:t>
            </a:r>
          </a:p>
          <a:p>
            <a:pPr lvl="2"/>
            <a:r>
              <a:rPr lang="en-US" dirty="0"/>
              <a:t>Small Programs:</a:t>
            </a:r>
          </a:p>
          <a:p>
            <a:pPr lvl="3"/>
            <a:r>
              <a:rPr lang="en-US" sz="2000"/>
              <a:t>Place your functions in the same .c file, preferably in the following order:</a:t>
            </a:r>
          </a:p>
          <a:p>
            <a:pPr lvl="4"/>
            <a:r>
              <a:rPr lang="en-US" sz="2000"/>
              <a:t>All prototypes</a:t>
            </a:r>
          </a:p>
          <a:p>
            <a:pPr lvl="4"/>
            <a:r>
              <a:rPr lang="en-CA" sz="2000"/>
              <a:t>main() function</a:t>
            </a:r>
          </a:p>
          <a:p>
            <a:pPr lvl="4"/>
            <a:r>
              <a:rPr lang="en-CA" sz="2000"/>
              <a:t>Other functions</a:t>
            </a:r>
            <a:endParaRPr lang="en-US" sz="2000"/>
          </a:p>
          <a:p>
            <a:pPr lvl="3"/>
            <a:endParaRPr lang="en-CA" sz="2000"/>
          </a:p>
        </p:txBody>
      </p:sp>
    </p:spTree>
    <p:extLst>
      <p:ext uri="{BB962C8B-B14F-4D97-AF65-F5344CB8AC3E}">
        <p14:creationId xmlns:p14="http://schemas.microsoft.com/office/powerpoint/2010/main" val="327530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5BDEF0-CEF3-4498-85B7-86760977A984}"/>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Function Prototype in C</a:t>
            </a:r>
          </a:p>
        </p:txBody>
      </p:sp>
      <p:sp>
        <p:nvSpPr>
          <p:cNvPr id="3" name="Content Placeholder 2">
            <a:extLst>
              <a:ext uri="{FF2B5EF4-FFF2-40B4-BE49-F238E27FC236}">
                <a16:creationId xmlns:a16="http://schemas.microsoft.com/office/drawing/2014/main" id="{A760A0D5-4197-4009-9FE4-77210BC1374A}"/>
              </a:ext>
            </a:extLst>
          </p:cNvPr>
          <p:cNvSpPr>
            <a:spLocks noGrp="1"/>
          </p:cNvSpPr>
          <p:nvPr>
            <p:ph idx="1"/>
          </p:nvPr>
        </p:nvSpPr>
        <p:spPr>
          <a:xfrm>
            <a:off x="4810259" y="649480"/>
            <a:ext cx="6555347" cy="5546047"/>
          </a:xfrm>
        </p:spPr>
        <p:txBody>
          <a:bodyPr anchor="ctr">
            <a:normAutofit/>
          </a:bodyPr>
          <a:lstStyle/>
          <a:p>
            <a:r>
              <a:rPr lang="en-US" sz="2000" b="0" i="0">
                <a:effectLst/>
                <a:latin typeface="euclid_circular_a"/>
              </a:rPr>
              <a:t>A function prototype is simply the declaration of a function that specifies function's name, parameters and return type. It doesn't contain function body.</a:t>
            </a:r>
          </a:p>
          <a:p>
            <a:r>
              <a:rPr lang="en-US" sz="2000">
                <a:latin typeface="euclid_circular_a"/>
              </a:rPr>
              <a:t>If you define the function body at the beginning of your program you don’t need to use a prototype.</a:t>
            </a:r>
            <a:endParaRPr lang="en-CA" sz="2000"/>
          </a:p>
        </p:txBody>
      </p:sp>
    </p:spTree>
    <p:extLst>
      <p:ext uri="{BB962C8B-B14F-4D97-AF65-F5344CB8AC3E}">
        <p14:creationId xmlns:p14="http://schemas.microsoft.com/office/powerpoint/2010/main" val="3299961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5F3550-FF9C-463F-9680-EC6075D6F0C8}"/>
              </a:ext>
            </a:extLst>
          </p:cNvPr>
          <p:cNvSpPr txBox="1"/>
          <p:nvPr/>
        </p:nvSpPr>
        <p:spPr>
          <a:xfrm>
            <a:off x="2343705" y="197346"/>
            <a:ext cx="7714696" cy="6463308"/>
          </a:xfrm>
          <a:prstGeom prst="rect">
            <a:avLst/>
          </a:prstGeom>
          <a:blipFill>
            <a:blip r:embed="rId2"/>
            <a:tile tx="0" ty="0" sx="100000" sy="100000" flip="none" algn="tl"/>
          </a:blipFill>
        </p:spPr>
        <p:txBody>
          <a:bodyPr wrap="square" rtlCol="0">
            <a:spAutoFit/>
          </a:bodyPr>
          <a:lstStyle/>
          <a:p>
            <a:r>
              <a:rPr lang="en-CA" dirty="0"/>
              <a:t>//One way to do things.</a:t>
            </a:r>
          </a:p>
          <a:p>
            <a:r>
              <a:rPr lang="en-CA" dirty="0"/>
              <a:t>#include &lt;</a:t>
            </a:r>
            <a:r>
              <a:rPr lang="en-CA" dirty="0" err="1"/>
              <a:t>stdio.h</a:t>
            </a:r>
            <a:r>
              <a:rPr lang="en-CA" dirty="0"/>
              <a:t>&gt;</a:t>
            </a:r>
          </a:p>
          <a:p>
            <a:r>
              <a:rPr lang="en-CA" dirty="0"/>
              <a:t>int </a:t>
            </a:r>
            <a:r>
              <a:rPr lang="en-CA" dirty="0" err="1"/>
              <a:t>addNumbers</a:t>
            </a:r>
            <a:r>
              <a:rPr lang="en-CA" dirty="0"/>
              <a:t>(int a, int b);         // function prototype</a:t>
            </a:r>
          </a:p>
          <a:p>
            <a:endParaRPr lang="en-CA" dirty="0"/>
          </a:p>
          <a:p>
            <a:r>
              <a:rPr lang="en-CA" dirty="0"/>
              <a:t>int main()</a:t>
            </a:r>
          </a:p>
          <a:p>
            <a:r>
              <a:rPr lang="en-CA" dirty="0"/>
              <a:t>{</a:t>
            </a:r>
          </a:p>
          <a:p>
            <a:r>
              <a:rPr lang="en-CA" dirty="0"/>
              <a:t>    int n1,n2,sum;</a:t>
            </a:r>
          </a:p>
          <a:p>
            <a:endParaRPr lang="en-CA" dirty="0"/>
          </a:p>
          <a:p>
            <a:r>
              <a:rPr lang="en-CA" dirty="0"/>
              <a:t>    </a:t>
            </a:r>
            <a:r>
              <a:rPr lang="en-CA" dirty="0" err="1"/>
              <a:t>printf</a:t>
            </a:r>
            <a:r>
              <a:rPr lang="en-CA" dirty="0"/>
              <a:t>("Enters two numbers: ");</a:t>
            </a:r>
          </a:p>
          <a:p>
            <a:r>
              <a:rPr lang="en-CA" dirty="0"/>
              <a:t>    </a:t>
            </a:r>
            <a:r>
              <a:rPr lang="en-CA" dirty="0" err="1"/>
              <a:t>scanf</a:t>
            </a:r>
            <a:r>
              <a:rPr lang="en-CA" dirty="0"/>
              <a:t>("%d %d",&amp;n1,&amp;n2);</a:t>
            </a:r>
          </a:p>
          <a:p>
            <a:endParaRPr lang="en-CA" dirty="0"/>
          </a:p>
          <a:p>
            <a:r>
              <a:rPr lang="en-CA" dirty="0"/>
              <a:t>    sum = </a:t>
            </a:r>
            <a:r>
              <a:rPr lang="en-CA" dirty="0" err="1"/>
              <a:t>addNumbers</a:t>
            </a:r>
            <a:r>
              <a:rPr lang="en-CA" dirty="0"/>
              <a:t>(n1, n2);        // function call</a:t>
            </a:r>
          </a:p>
          <a:p>
            <a:r>
              <a:rPr lang="en-CA" dirty="0"/>
              <a:t>    </a:t>
            </a:r>
            <a:r>
              <a:rPr lang="en-CA" dirty="0" err="1"/>
              <a:t>printf</a:t>
            </a:r>
            <a:r>
              <a:rPr lang="en-CA" dirty="0"/>
              <a:t>("sum = %</a:t>
            </a:r>
            <a:r>
              <a:rPr lang="en-CA" dirty="0" err="1"/>
              <a:t>d",sum</a:t>
            </a:r>
            <a:r>
              <a:rPr lang="en-CA" dirty="0"/>
              <a:t>);</a:t>
            </a:r>
          </a:p>
          <a:p>
            <a:endParaRPr lang="en-CA" dirty="0"/>
          </a:p>
          <a:p>
            <a:r>
              <a:rPr lang="en-CA" dirty="0"/>
              <a:t>    return 0;</a:t>
            </a:r>
          </a:p>
          <a:p>
            <a:r>
              <a:rPr lang="en-CA" dirty="0"/>
              <a:t>}</a:t>
            </a:r>
          </a:p>
          <a:p>
            <a:endParaRPr lang="en-CA" dirty="0"/>
          </a:p>
          <a:p>
            <a:r>
              <a:rPr lang="en-CA" dirty="0"/>
              <a:t>int </a:t>
            </a:r>
            <a:r>
              <a:rPr lang="en-CA" dirty="0" err="1"/>
              <a:t>addNumbers</a:t>
            </a:r>
            <a:r>
              <a:rPr lang="en-CA" dirty="0"/>
              <a:t>(int a, int b)         // function definition   </a:t>
            </a:r>
          </a:p>
          <a:p>
            <a:r>
              <a:rPr lang="en-CA" dirty="0"/>
              <a:t>{</a:t>
            </a:r>
          </a:p>
          <a:p>
            <a:r>
              <a:rPr lang="en-CA" dirty="0"/>
              <a:t>    int result;</a:t>
            </a:r>
          </a:p>
          <a:p>
            <a:r>
              <a:rPr lang="en-CA" dirty="0"/>
              <a:t>    result = </a:t>
            </a:r>
            <a:r>
              <a:rPr lang="en-CA" dirty="0" err="1"/>
              <a:t>a+b</a:t>
            </a:r>
            <a:r>
              <a:rPr lang="en-CA" dirty="0"/>
              <a:t>;</a:t>
            </a:r>
          </a:p>
          <a:p>
            <a:r>
              <a:rPr lang="en-CA" dirty="0"/>
              <a:t>    return result;                  // return statement</a:t>
            </a:r>
          </a:p>
          <a:p>
            <a:r>
              <a:rPr lang="en-CA" dirty="0"/>
              <a:t>}</a:t>
            </a:r>
          </a:p>
        </p:txBody>
      </p:sp>
    </p:spTree>
    <p:extLst>
      <p:ext uri="{BB962C8B-B14F-4D97-AF65-F5344CB8AC3E}">
        <p14:creationId xmlns:p14="http://schemas.microsoft.com/office/powerpoint/2010/main" val="26145885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76EEAE-44D3-4B44-BA42-B5EB7CB9170A}"/>
              </a:ext>
            </a:extLst>
          </p:cNvPr>
          <p:cNvSpPr txBox="1"/>
          <p:nvPr/>
        </p:nvSpPr>
        <p:spPr>
          <a:xfrm>
            <a:off x="1856913" y="206223"/>
            <a:ext cx="8478174" cy="6247864"/>
          </a:xfrm>
          <a:prstGeom prst="rect">
            <a:avLst/>
          </a:prstGeom>
          <a:blipFill>
            <a:blip r:embed="rId2"/>
            <a:tile tx="0" ty="0" sx="100000" sy="100000" flip="none" algn="tl"/>
          </a:blipFill>
        </p:spPr>
        <p:txBody>
          <a:bodyPr wrap="square" rtlCol="0">
            <a:spAutoFit/>
          </a:bodyPr>
          <a:lstStyle/>
          <a:p>
            <a:r>
              <a:rPr lang="en-CA" sz="1600" dirty="0"/>
              <a:t>//Another way to do things.</a:t>
            </a:r>
          </a:p>
          <a:p>
            <a:r>
              <a:rPr lang="en-CA" sz="1600" dirty="0"/>
              <a:t>#include &lt;</a:t>
            </a:r>
            <a:r>
              <a:rPr lang="en-CA" sz="1600" dirty="0" err="1"/>
              <a:t>stdio.h</a:t>
            </a:r>
            <a:r>
              <a:rPr lang="en-CA" sz="1600" dirty="0"/>
              <a:t>&gt;</a:t>
            </a:r>
          </a:p>
          <a:p>
            <a:endParaRPr lang="en-CA" sz="1600" dirty="0"/>
          </a:p>
          <a:p>
            <a:r>
              <a:rPr lang="en-CA" sz="1600" dirty="0"/>
              <a:t>//</a:t>
            </a:r>
            <a:r>
              <a:rPr lang="en-CA" sz="1600" dirty="0" err="1"/>
              <a:t>addNumbers</a:t>
            </a:r>
            <a:r>
              <a:rPr lang="en-CA" sz="1600" dirty="0"/>
              <a:t> is declared and defined at the top, hence no need for a prototype.</a:t>
            </a:r>
          </a:p>
          <a:p>
            <a:r>
              <a:rPr lang="en-CA" sz="1600" dirty="0"/>
              <a:t>int </a:t>
            </a:r>
            <a:r>
              <a:rPr lang="en-CA" sz="1600" dirty="0" err="1"/>
              <a:t>addNumbers</a:t>
            </a:r>
            <a:r>
              <a:rPr lang="en-CA" sz="1600" dirty="0"/>
              <a:t>(int a, int b)         // function definition   </a:t>
            </a:r>
          </a:p>
          <a:p>
            <a:r>
              <a:rPr lang="en-CA" sz="1600" dirty="0"/>
              <a:t>{</a:t>
            </a:r>
          </a:p>
          <a:p>
            <a:r>
              <a:rPr lang="en-CA" sz="1600" dirty="0"/>
              <a:t>    int result;</a:t>
            </a:r>
          </a:p>
          <a:p>
            <a:r>
              <a:rPr lang="en-CA" sz="1600" dirty="0"/>
              <a:t>    result = </a:t>
            </a:r>
            <a:r>
              <a:rPr lang="en-CA" sz="1600" dirty="0" err="1"/>
              <a:t>a+b</a:t>
            </a:r>
            <a:r>
              <a:rPr lang="en-CA" sz="1600" dirty="0"/>
              <a:t>;</a:t>
            </a:r>
          </a:p>
          <a:p>
            <a:r>
              <a:rPr lang="en-CA" sz="1600" dirty="0"/>
              <a:t>    return result;                  // return statement</a:t>
            </a:r>
          </a:p>
          <a:p>
            <a:r>
              <a:rPr lang="en-CA" sz="1600" dirty="0"/>
              <a:t>}</a:t>
            </a:r>
          </a:p>
          <a:p>
            <a:endParaRPr lang="en-CA" sz="1600" dirty="0"/>
          </a:p>
          <a:p>
            <a:endParaRPr lang="en-CA" sz="1600" dirty="0"/>
          </a:p>
          <a:p>
            <a:r>
              <a:rPr lang="en-CA" sz="1600" dirty="0"/>
              <a:t>int main()</a:t>
            </a:r>
          </a:p>
          <a:p>
            <a:r>
              <a:rPr lang="en-CA" sz="1600" dirty="0"/>
              <a:t>{</a:t>
            </a:r>
          </a:p>
          <a:p>
            <a:r>
              <a:rPr lang="en-CA" sz="1600" dirty="0"/>
              <a:t>    int n1,n2,sum;</a:t>
            </a:r>
          </a:p>
          <a:p>
            <a:endParaRPr lang="en-CA" sz="1600" dirty="0"/>
          </a:p>
          <a:p>
            <a:r>
              <a:rPr lang="en-CA" sz="1600" dirty="0"/>
              <a:t>    </a:t>
            </a:r>
            <a:r>
              <a:rPr lang="en-CA" sz="1600" dirty="0" err="1"/>
              <a:t>printf</a:t>
            </a:r>
            <a:r>
              <a:rPr lang="en-CA" sz="1600" dirty="0"/>
              <a:t>("Enters two numbers: ");</a:t>
            </a:r>
          </a:p>
          <a:p>
            <a:r>
              <a:rPr lang="en-CA" sz="1600" dirty="0"/>
              <a:t>    </a:t>
            </a:r>
            <a:r>
              <a:rPr lang="en-CA" sz="1600" dirty="0" err="1"/>
              <a:t>scanf</a:t>
            </a:r>
            <a:r>
              <a:rPr lang="en-CA" sz="1600" dirty="0"/>
              <a:t>("%d %d",&amp;n1,&amp;n2);</a:t>
            </a:r>
          </a:p>
          <a:p>
            <a:endParaRPr lang="en-CA" sz="1600" dirty="0"/>
          </a:p>
          <a:p>
            <a:r>
              <a:rPr lang="en-CA" sz="1600" dirty="0"/>
              <a:t>    sum = </a:t>
            </a:r>
            <a:r>
              <a:rPr lang="en-CA" sz="1600" dirty="0" err="1"/>
              <a:t>addNumbers</a:t>
            </a:r>
            <a:r>
              <a:rPr lang="en-CA" sz="1600" dirty="0"/>
              <a:t>(n1, n2);        // function call</a:t>
            </a:r>
          </a:p>
          <a:p>
            <a:r>
              <a:rPr lang="en-CA" sz="1600" dirty="0"/>
              <a:t>    </a:t>
            </a:r>
            <a:r>
              <a:rPr lang="en-CA" sz="1600" dirty="0" err="1"/>
              <a:t>printf</a:t>
            </a:r>
            <a:r>
              <a:rPr lang="en-CA" sz="1600" dirty="0"/>
              <a:t>("sum = %</a:t>
            </a:r>
            <a:r>
              <a:rPr lang="en-CA" sz="1600" dirty="0" err="1"/>
              <a:t>d",sum</a:t>
            </a:r>
            <a:r>
              <a:rPr lang="en-CA" sz="1600" dirty="0"/>
              <a:t>);</a:t>
            </a:r>
          </a:p>
          <a:p>
            <a:endParaRPr lang="en-CA" sz="1600" dirty="0"/>
          </a:p>
          <a:p>
            <a:r>
              <a:rPr lang="en-CA" sz="1600" dirty="0"/>
              <a:t>    return 0;</a:t>
            </a:r>
          </a:p>
          <a:p>
            <a:r>
              <a:rPr lang="en-CA" sz="1600" dirty="0"/>
              <a:t>}</a:t>
            </a:r>
          </a:p>
          <a:p>
            <a:endParaRPr lang="en-CA" sz="1600" dirty="0"/>
          </a:p>
        </p:txBody>
      </p:sp>
    </p:spTree>
    <p:extLst>
      <p:ext uri="{BB962C8B-B14F-4D97-AF65-F5344CB8AC3E}">
        <p14:creationId xmlns:p14="http://schemas.microsoft.com/office/powerpoint/2010/main" val="42220122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78615-EB97-4F89-AC3F-433C8C0263C5}"/>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Strings in C</a:t>
            </a:r>
          </a:p>
        </p:txBody>
      </p:sp>
      <p:sp>
        <p:nvSpPr>
          <p:cNvPr id="3" name="Content Placeholder 2">
            <a:extLst>
              <a:ext uri="{FF2B5EF4-FFF2-40B4-BE49-F238E27FC236}">
                <a16:creationId xmlns:a16="http://schemas.microsoft.com/office/drawing/2014/main" id="{1A139A6F-E62B-4C3A-A44E-82BB3403FA59}"/>
              </a:ext>
            </a:extLst>
          </p:cNvPr>
          <p:cNvSpPr>
            <a:spLocks noGrp="1"/>
          </p:cNvSpPr>
          <p:nvPr>
            <p:ph idx="1"/>
          </p:nvPr>
        </p:nvSpPr>
        <p:spPr>
          <a:xfrm>
            <a:off x="4810259" y="649480"/>
            <a:ext cx="6555347" cy="5546047"/>
          </a:xfrm>
        </p:spPr>
        <p:txBody>
          <a:bodyPr anchor="ctr">
            <a:normAutofit/>
          </a:bodyPr>
          <a:lstStyle/>
          <a:p>
            <a:r>
              <a:rPr lang="en-US" sz="2000"/>
              <a:t>Strings in C are simply arrays of characters.</a:t>
            </a:r>
          </a:p>
          <a:p>
            <a:r>
              <a:rPr lang="en-US" sz="2000"/>
              <a:t>For example:</a:t>
            </a:r>
          </a:p>
          <a:p>
            <a:pPr lvl="1"/>
            <a:r>
              <a:rPr lang="en-US" sz="2000"/>
              <a:t>char s[10];</a:t>
            </a:r>
          </a:p>
          <a:p>
            <a:pPr lvl="1"/>
            <a:r>
              <a:rPr lang="en-US" altLang="en-US" sz="2000"/>
              <a:t>This is a ten (10) element array that can hold a character string consisting of </a:t>
            </a:r>
            <a:r>
              <a:rPr lang="en-US" altLang="en-US" sz="2000">
                <a:sym typeface="Symbol" panose="05050102010706020507" pitchFamily="18" charset="2"/>
              </a:rPr>
              <a:t></a:t>
            </a:r>
            <a:r>
              <a:rPr lang="en-US" altLang="en-US" sz="2000"/>
              <a:t> 9 characters.</a:t>
            </a:r>
          </a:p>
          <a:p>
            <a:pPr lvl="1"/>
            <a:r>
              <a:rPr lang="en-US" altLang="en-US" sz="2000"/>
              <a:t>This is because C does not know where the end of an array is at run time.</a:t>
            </a:r>
          </a:p>
          <a:p>
            <a:pPr lvl="2"/>
            <a:r>
              <a:rPr lang="en-US" altLang="en-US"/>
              <a:t>By convention, C uses a NULL character '\0' to terminate all strings in its library functions</a:t>
            </a:r>
          </a:p>
          <a:p>
            <a:pPr lvl="1"/>
            <a:r>
              <a:rPr lang="en-US" altLang="en-US" sz="2000"/>
              <a:t>For example:</a:t>
            </a:r>
          </a:p>
          <a:p>
            <a:pPr lvl="2"/>
            <a:r>
              <a:rPr lang="en-US" dirty="0"/>
              <a:t>char  str [10] = {'u', 'n', 'I', 'x', '\0’};</a:t>
            </a:r>
          </a:p>
          <a:p>
            <a:pPr lvl="2"/>
            <a:r>
              <a:rPr lang="en-US" dirty="0"/>
              <a:t>It’s the string terminator (not the size of the array) that determines the length of the string.</a:t>
            </a:r>
          </a:p>
          <a:p>
            <a:pPr lvl="2"/>
            <a:endParaRPr lang="en-US" dirty="0"/>
          </a:p>
          <a:p>
            <a:endParaRPr lang="en-CA" sz="2000"/>
          </a:p>
        </p:txBody>
      </p:sp>
    </p:spTree>
    <p:extLst>
      <p:ext uri="{BB962C8B-B14F-4D97-AF65-F5344CB8AC3E}">
        <p14:creationId xmlns:p14="http://schemas.microsoft.com/office/powerpoint/2010/main" val="24659685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D9B2-572E-408B-9AA3-501B0C0341B6}"/>
              </a:ext>
            </a:extLst>
          </p:cNvPr>
          <p:cNvSpPr>
            <a:spLocks noGrp="1"/>
          </p:cNvSpPr>
          <p:nvPr>
            <p:ph type="title"/>
          </p:nvPr>
        </p:nvSpPr>
        <p:spPr/>
        <p:txBody>
          <a:bodyPr/>
          <a:lstStyle/>
          <a:p>
            <a:r>
              <a:rPr lang="en-CA" dirty="0"/>
              <a:t>Accessing Individual Characters</a:t>
            </a:r>
          </a:p>
        </p:txBody>
      </p:sp>
      <p:sp>
        <p:nvSpPr>
          <p:cNvPr id="3" name="Content Placeholder 2">
            <a:extLst>
              <a:ext uri="{FF2B5EF4-FFF2-40B4-BE49-F238E27FC236}">
                <a16:creationId xmlns:a16="http://schemas.microsoft.com/office/drawing/2014/main" id="{39D65805-E63F-401F-9576-3B79B64B68A7}"/>
              </a:ext>
            </a:extLst>
          </p:cNvPr>
          <p:cNvSpPr>
            <a:spLocks noGrp="1"/>
          </p:cNvSpPr>
          <p:nvPr>
            <p:ph idx="1"/>
          </p:nvPr>
        </p:nvSpPr>
        <p:spPr/>
        <p:txBody>
          <a:bodyPr>
            <a:normAutofit fontScale="92500" lnSpcReduction="10000"/>
          </a:bodyPr>
          <a:lstStyle/>
          <a:p>
            <a:r>
              <a:rPr lang="en-US" dirty="0"/>
              <a:t>The first element of any array in C is at index 0.  The second is at index 1, and so on ...</a:t>
            </a:r>
          </a:p>
          <a:p>
            <a:pPr marL="817563" marR="0" lvl="1" indent="-314325" algn="l" defTabSz="1106488" rtl="0" eaLnBrk="0" fontAlgn="base" latinLnBrk="0" hangingPunct="0">
              <a:lnSpc>
                <a:spcPct val="100000"/>
              </a:lnSpc>
              <a:spcBef>
                <a:spcPct val="20000"/>
              </a:spcBef>
              <a:spcAft>
                <a:spcPct val="0"/>
              </a:spcAft>
              <a:buClr>
                <a:srgbClr val="000000"/>
              </a:buClr>
              <a:buSzTx/>
              <a:buFontTx/>
              <a:buNone/>
              <a:tabLst/>
              <a:defRPr/>
            </a:pPr>
            <a:r>
              <a:rPr kumimoji="0" lang="en-US" altLang="en-US" sz="2400" b="0" i="0" u="none" strike="noStrike" kern="1200" cap="none" spc="0" normalizeH="0" baseline="0" noProof="0" dirty="0">
                <a:ln>
                  <a:noFill/>
                </a:ln>
                <a:solidFill>
                  <a:srgbClr val="9900CC"/>
                </a:solidFill>
                <a:effectLst/>
                <a:uLnTx/>
                <a:uFillTx/>
                <a:latin typeface="Arial"/>
                <a:ea typeface="+mn-ea"/>
                <a:cs typeface="+mn-cs"/>
              </a:rPr>
              <a:t>char s[10];</a:t>
            </a:r>
          </a:p>
          <a:p>
            <a:pPr marL="817563" marR="0" lvl="1" indent="-314325" algn="l" defTabSz="1106488" rtl="0" eaLnBrk="0" fontAlgn="base" latinLnBrk="0" hangingPunct="0">
              <a:lnSpc>
                <a:spcPct val="100000"/>
              </a:lnSpc>
              <a:spcBef>
                <a:spcPct val="20000"/>
              </a:spcBef>
              <a:spcAft>
                <a:spcPct val="0"/>
              </a:spcAft>
              <a:buClr>
                <a:srgbClr val="000000"/>
              </a:buClr>
              <a:buSzTx/>
              <a:buFontTx/>
              <a:buNone/>
              <a:tabLst/>
              <a:defRPr/>
            </a:pPr>
            <a:r>
              <a:rPr kumimoji="0" lang="en-US" altLang="en-US" sz="2400" b="0" i="0" u="none" strike="noStrike" kern="1200" cap="none" spc="0" normalizeH="0" baseline="0" noProof="0" dirty="0">
                <a:ln>
                  <a:noFill/>
                </a:ln>
                <a:solidFill>
                  <a:srgbClr val="9900CC"/>
                </a:solidFill>
                <a:effectLst/>
                <a:uLnTx/>
                <a:uFillTx/>
                <a:latin typeface="Arial"/>
                <a:ea typeface="+mn-ea"/>
                <a:cs typeface="+mn-cs"/>
              </a:rPr>
              <a:t>s[0] = 'h';</a:t>
            </a:r>
          </a:p>
          <a:p>
            <a:pPr marL="817563" marR="0" lvl="1" indent="-314325" algn="l" defTabSz="1106488" rtl="0" eaLnBrk="0" fontAlgn="base" latinLnBrk="0" hangingPunct="0">
              <a:lnSpc>
                <a:spcPct val="100000"/>
              </a:lnSpc>
              <a:spcBef>
                <a:spcPct val="20000"/>
              </a:spcBef>
              <a:spcAft>
                <a:spcPct val="0"/>
              </a:spcAft>
              <a:buClr>
                <a:srgbClr val="000000"/>
              </a:buClr>
              <a:buSzTx/>
              <a:buFontTx/>
              <a:buNone/>
              <a:tabLst/>
              <a:defRPr/>
            </a:pPr>
            <a:r>
              <a:rPr kumimoji="0" lang="en-US" altLang="en-US" sz="2400" b="0" i="0" u="none" strike="noStrike" kern="1200" cap="none" spc="0" normalizeH="0" baseline="0" noProof="0" dirty="0">
                <a:ln>
                  <a:noFill/>
                </a:ln>
                <a:solidFill>
                  <a:srgbClr val="9900CC"/>
                </a:solidFill>
                <a:effectLst/>
                <a:uLnTx/>
                <a:uFillTx/>
                <a:latin typeface="Arial"/>
                <a:ea typeface="+mn-ea"/>
                <a:cs typeface="+mn-cs"/>
              </a:rPr>
              <a:t>s[1] = '</a:t>
            </a:r>
            <a:r>
              <a:rPr kumimoji="0" lang="en-US" altLang="en-US" sz="2400" b="0" i="0" u="none" strike="noStrike" kern="1200" cap="none" spc="0" normalizeH="0" baseline="0" noProof="0" dirty="0" err="1">
                <a:ln>
                  <a:noFill/>
                </a:ln>
                <a:solidFill>
                  <a:srgbClr val="9900CC"/>
                </a:solidFill>
                <a:effectLst/>
                <a:uLnTx/>
                <a:uFillTx/>
                <a:latin typeface="Arial"/>
                <a:ea typeface="+mn-ea"/>
                <a:cs typeface="+mn-cs"/>
              </a:rPr>
              <a:t>i</a:t>
            </a:r>
            <a:r>
              <a:rPr kumimoji="0" lang="en-US" altLang="en-US" sz="2400" b="0" i="0" u="none" strike="noStrike" kern="1200" cap="none" spc="0" normalizeH="0" baseline="0" noProof="0" dirty="0">
                <a:ln>
                  <a:noFill/>
                </a:ln>
                <a:solidFill>
                  <a:srgbClr val="9900CC"/>
                </a:solidFill>
                <a:effectLst/>
                <a:uLnTx/>
                <a:uFillTx/>
                <a:latin typeface="Arial"/>
                <a:ea typeface="+mn-ea"/>
                <a:cs typeface="+mn-cs"/>
              </a:rPr>
              <a:t>’;</a:t>
            </a:r>
          </a:p>
          <a:p>
            <a:pPr marL="817563" marR="0" lvl="1" indent="-314325" algn="l" defTabSz="1106488" rtl="0" eaLnBrk="0" fontAlgn="base" latinLnBrk="0" hangingPunct="0">
              <a:lnSpc>
                <a:spcPct val="100000"/>
              </a:lnSpc>
              <a:spcBef>
                <a:spcPct val="20000"/>
              </a:spcBef>
              <a:spcAft>
                <a:spcPct val="0"/>
              </a:spcAft>
              <a:buClr>
                <a:srgbClr val="000000"/>
              </a:buClr>
              <a:buSzTx/>
              <a:buFontTx/>
              <a:buNone/>
              <a:tabLst/>
              <a:defRPr/>
            </a:pPr>
            <a:r>
              <a:rPr kumimoji="0" lang="en-US" altLang="en-US" sz="2400" b="0" i="0" u="none" strike="noStrike" kern="1200" cap="none" spc="0" normalizeH="0" baseline="0" noProof="0" dirty="0">
                <a:ln>
                  <a:noFill/>
                </a:ln>
                <a:solidFill>
                  <a:srgbClr val="9900CC"/>
                </a:solidFill>
                <a:effectLst/>
                <a:uLnTx/>
                <a:uFillTx/>
                <a:latin typeface="Arial"/>
                <a:ea typeface="+mn-ea"/>
                <a:cs typeface="+mn-cs"/>
              </a:rPr>
              <a:t>s[2] = '!';</a:t>
            </a:r>
          </a:p>
          <a:p>
            <a:pPr marL="817563" marR="0" lvl="1" indent="-314325" algn="l" defTabSz="1106488" rtl="0" eaLnBrk="0" fontAlgn="base" latinLnBrk="0" hangingPunct="0">
              <a:lnSpc>
                <a:spcPct val="100000"/>
              </a:lnSpc>
              <a:spcBef>
                <a:spcPct val="20000"/>
              </a:spcBef>
              <a:spcAft>
                <a:spcPct val="0"/>
              </a:spcAft>
              <a:buClr>
                <a:srgbClr val="000000"/>
              </a:buClr>
              <a:buSzTx/>
              <a:buFontTx/>
              <a:buNone/>
              <a:tabLst/>
              <a:defRPr/>
            </a:pPr>
            <a:r>
              <a:rPr kumimoji="0" lang="en-US" altLang="en-US" sz="2400" b="0" i="0" u="none" strike="noStrike" kern="1200" cap="none" spc="0" normalizeH="0" baseline="0" noProof="0" dirty="0">
                <a:ln>
                  <a:noFill/>
                </a:ln>
                <a:solidFill>
                  <a:srgbClr val="9900CC"/>
                </a:solidFill>
                <a:effectLst/>
                <a:uLnTx/>
                <a:uFillTx/>
                <a:latin typeface="Arial"/>
                <a:ea typeface="+mn-ea"/>
                <a:cs typeface="+mn-cs"/>
              </a:rPr>
              <a:t>s[3] = '\0’;</a:t>
            </a:r>
          </a:p>
          <a:p>
            <a:pPr marL="503238" indent="-457200" defTabSz="1106488" eaLnBrk="0" fontAlgn="base" hangingPunct="0">
              <a:lnSpc>
                <a:spcPct val="100000"/>
              </a:lnSpc>
              <a:spcBef>
                <a:spcPct val="20000"/>
              </a:spcBef>
              <a:spcAft>
                <a:spcPct val="0"/>
              </a:spcAft>
              <a:buClr>
                <a:srgbClr val="000000"/>
              </a:buClr>
              <a:defRPr/>
            </a:pPr>
            <a:r>
              <a:rPr lang="en-US" altLang="en-US" dirty="0"/>
              <a:t>This notation can be used in all kinds of statements and expressions in C:</a:t>
            </a:r>
          </a:p>
          <a:p>
            <a:pPr marL="817563" marR="0" lvl="1" indent="-314325" algn="ctr" defTabSz="1106488" rtl="0" eaLnBrk="0" fontAlgn="base" latinLnBrk="0" hangingPunct="0">
              <a:lnSpc>
                <a:spcPct val="100000"/>
              </a:lnSpc>
              <a:spcBef>
                <a:spcPct val="20000"/>
              </a:spcBef>
              <a:spcAft>
                <a:spcPct val="0"/>
              </a:spcAft>
              <a:buClr>
                <a:srgbClr val="000000"/>
              </a:buClr>
              <a:buSzTx/>
              <a:buFontTx/>
              <a:buNone/>
              <a:tabLst/>
              <a:defRPr/>
            </a:pPr>
            <a:r>
              <a:rPr kumimoji="0" lang="en-US" altLang="en-US" sz="2400" b="0" i="0" u="none" strike="noStrike" kern="1200" cap="none" spc="0" normalizeH="0" baseline="0" noProof="0" dirty="0">
                <a:ln>
                  <a:noFill/>
                </a:ln>
                <a:solidFill>
                  <a:srgbClr val="9900CC"/>
                </a:solidFill>
                <a:effectLst/>
                <a:uLnTx/>
                <a:uFillTx/>
                <a:latin typeface="Arial"/>
                <a:ea typeface="+mn-ea"/>
                <a:cs typeface="+mn-cs"/>
              </a:rPr>
              <a:t>c = s[1];</a:t>
            </a:r>
          </a:p>
          <a:p>
            <a:pPr marL="817563" marR="0" lvl="1" indent="-314325" algn="ctr" defTabSz="1106488" rtl="0" eaLnBrk="0" fontAlgn="base" latinLnBrk="0" hangingPunct="0">
              <a:lnSpc>
                <a:spcPct val="100000"/>
              </a:lnSpc>
              <a:spcBef>
                <a:spcPct val="20000"/>
              </a:spcBef>
              <a:spcAft>
                <a:spcPct val="0"/>
              </a:spcAft>
              <a:buClr>
                <a:srgbClr val="000000"/>
              </a:buClr>
              <a:buSzTx/>
              <a:buFontTx/>
              <a:buNone/>
              <a:tabLst/>
              <a:defRPr/>
            </a:pPr>
            <a:r>
              <a:rPr kumimoji="0" lang="en-US" altLang="en-US" sz="2400" b="0" i="0" u="none" strike="noStrike" kern="1200" cap="none" spc="0" normalizeH="0" baseline="0" noProof="0" dirty="0">
                <a:ln>
                  <a:noFill/>
                </a:ln>
                <a:solidFill>
                  <a:srgbClr val="9900CC"/>
                </a:solidFill>
                <a:effectLst/>
                <a:uLnTx/>
                <a:uFillTx/>
                <a:latin typeface="Arial"/>
                <a:ea typeface="+mn-ea"/>
                <a:cs typeface="+mn-cs"/>
              </a:rPr>
              <a:t>if (s[0] == '-') …</a:t>
            </a:r>
          </a:p>
          <a:p>
            <a:pPr marL="817563" marR="0" lvl="1" indent="-314325" algn="ctr" defTabSz="1106488" rtl="0" eaLnBrk="0" fontAlgn="base" latinLnBrk="0" hangingPunct="0">
              <a:lnSpc>
                <a:spcPct val="100000"/>
              </a:lnSpc>
              <a:spcBef>
                <a:spcPct val="20000"/>
              </a:spcBef>
              <a:spcAft>
                <a:spcPct val="0"/>
              </a:spcAft>
              <a:buClr>
                <a:srgbClr val="000000"/>
              </a:buClr>
              <a:buSzTx/>
              <a:buFontTx/>
              <a:buNone/>
              <a:tabLst/>
              <a:defRPr/>
            </a:pPr>
            <a:r>
              <a:rPr kumimoji="0" lang="en-US" altLang="en-US" sz="2400" b="0" i="0" u="none" strike="noStrike" kern="1200" cap="none" spc="0" normalizeH="0" baseline="0" noProof="0" dirty="0">
                <a:ln>
                  <a:noFill/>
                </a:ln>
                <a:solidFill>
                  <a:srgbClr val="9900CC"/>
                </a:solidFill>
                <a:effectLst/>
                <a:uLnTx/>
                <a:uFillTx/>
                <a:latin typeface="Arial"/>
                <a:ea typeface="+mn-ea"/>
                <a:cs typeface="+mn-cs"/>
              </a:rPr>
              <a:t>switch (s[1]) ...</a:t>
            </a:r>
          </a:p>
          <a:p>
            <a:pPr marL="960438" lvl="1" indent="-457200" defTabSz="1106488" eaLnBrk="0" fontAlgn="base" hangingPunct="0">
              <a:lnSpc>
                <a:spcPct val="100000"/>
              </a:lnSpc>
              <a:spcBef>
                <a:spcPct val="20000"/>
              </a:spcBef>
              <a:spcAft>
                <a:spcPct val="0"/>
              </a:spcAft>
              <a:buClr>
                <a:srgbClr val="000000"/>
              </a:buClr>
              <a:defRPr/>
            </a:pPr>
            <a:endParaRPr kumimoji="0" lang="en-US" altLang="en-US" b="0" i="0" u="none" strike="noStrike" kern="1200" cap="none" spc="0" normalizeH="0" baseline="0" noProof="0" dirty="0">
              <a:ln>
                <a:noFill/>
              </a:ln>
              <a:solidFill>
                <a:srgbClr val="9900CC"/>
              </a:solidFill>
              <a:effectLst/>
              <a:uLnTx/>
              <a:uFillTx/>
              <a:latin typeface="Arial"/>
              <a:ea typeface="+mn-ea"/>
              <a:cs typeface="+mn-cs"/>
            </a:endParaRPr>
          </a:p>
          <a:p>
            <a:endParaRPr lang="en-CA" dirty="0"/>
          </a:p>
        </p:txBody>
      </p:sp>
      <p:pic>
        <p:nvPicPr>
          <p:cNvPr id="5" name="Picture 4">
            <a:extLst>
              <a:ext uri="{FF2B5EF4-FFF2-40B4-BE49-F238E27FC236}">
                <a16:creationId xmlns:a16="http://schemas.microsoft.com/office/drawing/2014/main" id="{7D19325D-2393-43A1-AD8F-CAB365F2BA6C}"/>
              </a:ext>
            </a:extLst>
          </p:cNvPr>
          <p:cNvPicPr>
            <a:picLocks noChangeAspect="1"/>
          </p:cNvPicPr>
          <p:nvPr/>
        </p:nvPicPr>
        <p:blipFill>
          <a:blip r:embed="rId2"/>
          <a:stretch>
            <a:fillRect/>
          </a:stretch>
        </p:blipFill>
        <p:spPr>
          <a:xfrm>
            <a:off x="4729532" y="2752956"/>
            <a:ext cx="5857875" cy="1476375"/>
          </a:xfrm>
          <a:prstGeom prst="rect">
            <a:avLst/>
          </a:prstGeom>
        </p:spPr>
      </p:pic>
    </p:spTree>
    <p:extLst>
      <p:ext uri="{BB962C8B-B14F-4D97-AF65-F5344CB8AC3E}">
        <p14:creationId xmlns:p14="http://schemas.microsoft.com/office/powerpoint/2010/main" val="1247007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695C-02B2-4CEE-9CBE-2C37AF4A321C}"/>
              </a:ext>
            </a:extLst>
          </p:cNvPr>
          <p:cNvSpPr>
            <a:spLocks noGrp="1"/>
          </p:cNvSpPr>
          <p:nvPr>
            <p:ph type="title"/>
          </p:nvPr>
        </p:nvSpPr>
        <p:spPr/>
        <p:txBody>
          <a:bodyPr/>
          <a:lstStyle/>
          <a:p>
            <a:r>
              <a:rPr lang="en-CA" dirty="0"/>
              <a:t>Time Sharing Performance – Visualized - 1</a:t>
            </a:r>
          </a:p>
        </p:txBody>
      </p:sp>
      <p:sp>
        <p:nvSpPr>
          <p:cNvPr id="3" name="Content Placeholder 2">
            <a:extLst>
              <a:ext uri="{FF2B5EF4-FFF2-40B4-BE49-F238E27FC236}">
                <a16:creationId xmlns:a16="http://schemas.microsoft.com/office/drawing/2014/main" id="{A352D269-74DD-4C9C-BB79-CEFF2B0CF17E}"/>
              </a:ext>
            </a:extLst>
          </p:cNvPr>
          <p:cNvSpPr>
            <a:spLocks noGrp="1"/>
          </p:cNvSpPr>
          <p:nvPr>
            <p:ph idx="1"/>
          </p:nvPr>
        </p:nvSpPr>
        <p:spPr>
          <a:xfrm>
            <a:off x="838200" y="1825625"/>
            <a:ext cx="10515600" cy="1325563"/>
          </a:xfrm>
        </p:spPr>
        <p:txBody>
          <a:bodyPr/>
          <a:lstStyle/>
          <a:p>
            <a:pPr marL="0" indent="0" algn="ctr">
              <a:buNone/>
            </a:pPr>
            <a:r>
              <a:rPr lang="en-US" dirty="0"/>
              <a:t>The response time of a process is the interval between making a request and receiving a response. The process uses 100% of the CPU and the response time (brown) is 1 unit</a:t>
            </a:r>
            <a:endParaRPr lang="en-CA" dirty="0"/>
          </a:p>
        </p:txBody>
      </p:sp>
      <p:pic>
        <p:nvPicPr>
          <p:cNvPr id="5" name="Picture 4">
            <a:extLst>
              <a:ext uri="{FF2B5EF4-FFF2-40B4-BE49-F238E27FC236}">
                <a16:creationId xmlns:a16="http://schemas.microsoft.com/office/drawing/2014/main" id="{A6DD875C-7E31-4167-8B2F-B8E6DAE1C3A8}"/>
              </a:ext>
            </a:extLst>
          </p:cNvPr>
          <p:cNvPicPr>
            <a:picLocks noChangeAspect="1"/>
          </p:cNvPicPr>
          <p:nvPr/>
        </p:nvPicPr>
        <p:blipFill>
          <a:blip r:embed="rId2"/>
          <a:stretch>
            <a:fillRect/>
          </a:stretch>
        </p:blipFill>
        <p:spPr>
          <a:xfrm>
            <a:off x="374664" y="3513982"/>
            <a:ext cx="11325225" cy="2162175"/>
          </a:xfrm>
          <a:prstGeom prst="rect">
            <a:avLst/>
          </a:prstGeom>
        </p:spPr>
      </p:pic>
    </p:spTree>
    <p:extLst>
      <p:ext uri="{BB962C8B-B14F-4D97-AF65-F5344CB8AC3E}">
        <p14:creationId xmlns:p14="http://schemas.microsoft.com/office/powerpoint/2010/main" val="12226239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09A74-11D2-4834-AF94-D58634E5FE25}"/>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String Literals</a:t>
            </a:r>
          </a:p>
        </p:txBody>
      </p:sp>
      <p:sp>
        <p:nvSpPr>
          <p:cNvPr id="3" name="Content Placeholder 2">
            <a:extLst>
              <a:ext uri="{FF2B5EF4-FFF2-40B4-BE49-F238E27FC236}">
                <a16:creationId xmlns:a16="http://schemas.microsoft.com/office/drawing/2014/main" id="{C1F787A0-0878-40B3-BB53-8C7BAC39B162}"/>
              </a:ext>
            </a:extLst>
          </p:cNvPr>
          <p:cNvSpPr>
            <a:spLocks noGrp="1"/>
          </p:cNvSpPr>
          <p:nvPr>
            <p:ph idx="1"/>
          </p:nvPr>
        </p:nvSpPr>
        <p:spPr>
          <a:xfrm>
            <a:off x="4810259" y="649480"/>
            <a:ext cx="6555347" cy="5546047"/>
          </a:xfrm>
        </p:spPr>
        <p:txBody>
          <a:bodyPr anchor="ctr">
            <a:normAutofit/>
          </a:bodyPr>
          <a:lstStyle/>
          <a:p>
            <a:r>
              <a:rPr lang="en-US" sz="2000"/>
              <a:t>String literals are given as a string quoted by double quotes.</a:t>
            </a:r>
          </a:p>
          <a:p>
            <a:pPr lvl="1"/>
            <a:r>
              <a:rPr lang="en-CA" sz="2000"/>
              <a:t>printf("Long long ago.");</a:t>
            </a:r>
          </a:p>
          <a:p>
            <a:r>
              <a:rPr lang="en-CA" sz="2000"/>
              <a:t>Initializing char array ...</a:t>
            </a:r>
          </a:p>
          <a:p>
            <a:pPr lvl="1"/>
            <a:r>
              <a:rPr lang="en-US" altLang="en-US" sz="2000" b="1"/>
              <a:t>char s[10]="unix";  /* s[4] is '\0';   */</a:t>
            </a:r>
          </a:p>
          <a:p>
            <a:pPr lvl="1"/>
            <a:r>
              <a:rPr lang="en-US" altLang="en-US" sz="2000" b="1"/>
              <a:t>char s[ ]="unix";     /* s has five elements */</a:t>
            </a:r>
          </a:p>
          <a:p>
            <a:pPr lvl="1"/>
            <a:endParaRPr lang="en-US" altLang="en-US" sz="2000"/>
          </a:p>
          <a:p>
            <a:pPr lvl="1"/>
            <a:endParaRPr lang="en-CA" sz="2000"/>
          </a:p>
        </p:txBody>
      </p:sp>
    </p:spTree>
    <p:extLst>
      <p:ext uri="{BB962C8B-B14F-4D97-AF65-F5344CB8AC3E}">
        <p14:creationId xmlns:p14="http://schemas.microsoft.com/office/powerpoint/2010/main" val="40706401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26EC0A-55C3-441F-B3E7-0568FFA5978D}"/>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Printing Strings with Printf()</a:t>
            </a:r>
          </a:p>
        </p:txBody>
      </p:sp>
      <p:sp>
        <p:nvSpPr>
          <p:cNvPr id="3" name="Content Placeholder 2">
            <a:extLst>
              <a:ext uri="{FF2B5EF4-FFF2-40B4-BE49-F238E27FC236}">
                <a16:creationId xmlns:a16="http://schemas.microsoft.com/office/drawing/2014/main" id="{78AC3604-9D13-40A5-B199-80B2AE92D089}"/>
              </a:ext>
            </a:extLst>
          </p:cNvPr>
          <p:cNvSpPr>
            <a:spLocks noGrp="1"/>
          </p:cNvSpPr>
          <p:nvPr>
            <p:ph idx="1"/>
          </p:nvPr>
        </p:nvSpPr>
        <p:spPr>
          <a:xfrm>
            <a:off x="4810259" y="649480"/>
            <a:ext cx="6555347" cy="5546047"/>
          </a:xfrm>
        </p:spPr>
        <p:txBody>
          <a:bodyPr anchor="ctr">
            <a:normAutofit/>
          </a:bodyPr>
          <a:lstStyle/>
          <a:p>
            <a:r>
              <a:rPr lang="en-CA" sz="2000"/>
              <a:t>Example:</a:t>
            </a:r>
          </a:p>
          <a:p>
            <a:pPr marL="817563" marR="0" lvl="1" indent="-314325" defTabSz="1106488" rtl="0" eaLnBrk="0" fontAlgn="base" latinLnBrk="0" hangingPunct="0">
              <a:spcBef>
                <a:spcPct val="20000"/>
              </a:spcBef>
              <a:spcAft>
                <a:spcPct val="0"/>
              </a:spcAft>
              <a:buClr>
                <a:srgbClr val="000000"/>
              </a:buClr>
              <a:buSzTx/>
              <a:buFontTx/>
              <a:buNone/>
              <a:tabLst/>
              <a:defRPr/>
            </a:pPr>
            <a:r>
              <a:rPr kumimoji="0" lang="en-US" altLang="en-US" sz="2000" b="0" i="0" u="none" strike="noStrike" kern="1200" cap="none" spc="0" normalizeH="0" baseline="0" noProof="0">
                <a:ln>
                  <a:noFill/>
                </a:ln>
                <a:effectLst/>
                <a:uLnTx/>
                <a:uFillTx/>
                <a:latin typeface="Arial"/>
                <a:ea typeface="+mn-ea"/>
                <a:cs typeface="+mn-cs"/>
              </a:rPr>
              <a:t>char str[ ] = "A message to display";</a:t>
            </a:r>
          </a:p>
          <a:p>
            <a:pPr marL="817563" marR="0" lvl="1" indent="-314325" defTabSz="1106488" rtl="0" eaLnBrk="0" fontAlgn="base" latinLnBrk="0" hangingPunct="0">
              <a:spcBef>
                <a:spcPct val="20000"/>
              </a:spcBef>
              <a:spcAft>
                <a:spcPct val="0"/>
              </a:spcAft>
              <a:buClr>
                <a:srgbClr val="000000"/>
              </a:buClr>
              <a:buSzTx/>
              <a:buFontTx/>
              <a:buNone/>
              <a:tabLst/>
              <a:defRPr/>
            </a:pPr>
            <a:r>
              <a:rPr kumimoji="0" lang="en-US" altLang="en-US" sz="2000" b="0" i="0" u="none" strike="noStrike" kern="1200" cap="none" spc="0" normalizeH="0" baseline="0" noProof="0">
                <a:ln>
                  <a:noFill/>
                </a:ln>
                <a:effectLst/>
                <a:uLnTx/>
                <a:uFillTx/>
                <a:latin typeface="Arial"/>
                <a:ea typeface="+mn-ea"/>
                <a:cs typeface="+mn-cs"/>
              </a:rPr>
              <a:t>printf ("%s\n", str);</a:t>
            </a:r>
          </a:p>
          <a:p>
            <a:pPr marL="817563" marR="0" lvl="1" indent="-314325" defTabSz="1106488" rtl="0" eaLnBrk="0" fontAlgn="base" latinLnBrk="0" hangingPunct="0">
              <a:spcBef>
                <a:spcPct val="20000"/>
              </a:spcBef>
              <a:spcAft>
                <a:spcPct val="0"/>
              </a:spcAft>
              <a:buClr>
                <a:srgbClr val="000000"/>
              </a:buClr>
              <a:buSzTx/>
              <a:buFontTx/>
              <a:buNone/>
              <a:tabLst/>
              <a:defRPr/>
            </a:pPr>
            <a:endParaRPr kumimoji="0" lang="en-US" altLang="en-US" sz="2000" b="0" i="0" u="none" strike="noStrike" kern="1200" cap="none" spc="0" normalizeH="0" baseline="0" noProof="0">
              <a:ln>
                <a:noFill/>
              </a:ln>
              <a:effectLst/>
              <a:uLnTx/>
              <a:uFillTx/>
              <a:latin typeface="Arial"/>
              <a:ea typeface="+mn-ea"/>
              <a:cs typeface="+mn-cs"/>
            </a:endParaRPr>
          </a:p>
          <a:p>
            <a:pPr marL="503238" indent="-457200" defTabSz="1106488" eaLnBrk="0" fontAlgn="base" hangingPunct="0">
              <a:spcBef>
                <a:spcPct val="20000"/>
              </a:spcBef>
              <a:spcAft>
                <a:spcPct val="0"/>
              </a:spcAft>
              <a:buClr>
                <a:srgbClr val="000000"/>
              </a:buClr>
              <a:defRPr/>
            </a:pPr>
            <a:r>
              <a:rPr kumimoji="0" lang="en-US" altLang="en-US" sz="2000" b="0" i="0" u="none" strike="noStrike" kern="1200" cap="none" spc="0" normalizeH="0" baseline="0" noProof="0">
                <a:ln>
                  <a:noFill/>
                </a:ln>
                <a:effectLst/>
                <a:uLnTx/>
                <a:uFillTx/>
                <a:ea typeface="+mn-ea"/>
                <a:cs typeface="+mn-cs"/>
              </a:rPr>
              <a:t>printf expects to receive a string as an additional parameter when it sees %s in the format string.</a:t>
            </a:r>
          </a:p>
          <a:p>
            <a:pPr marL="960438" lvl="1" indent="-457200" defTabSz="1106488" eaLnBrk="0" fontAlgn="base" hangingPunct="0">
              <a:spcBef>
                <a:spcPct val="20000"/>
              </a:spcBef>
              <a:spcAft>
                <a:spcPct val="0"/>
              </a:spcAft>
              <a:buClr>
                <a:srgbClr val="000000"/>
              </a:buClr>
              <a:defRPr/>
            </a:pPr>
            <a:r>
              <a:rPr lang="en-US" altLang="en-US" sz="2000"/>
              <a:t>Can be from a character array.</a:t>
            </a:r>
          </a:p>
          <a:p>
            <a:pPr marL="960438" lvl="1" indent="-457200" defTabSz="1106488" eaLnBrk="0" fontAlgn="base" hangingPunct="0">
              <a:spcBef>
                <a:spcPct val="20000"/>
              </a:spcBef>
              <a:spcAft>
                <a:spcPct val="0"/>
              </a:spcAft>
              <a:buClr>
                <a:srgbClr val="000000"/>
              </a:buClr>
              <a:defRPr/>
            </a:pPr>
            <a:r>
              <a:rPr lang="en-US" altLang="en-US" sz="2000"/>
              <a:t>Can be another literal string.</a:t>
            </a:r>
          </a:p>
          <a:p>
            <a:pPr marL="960438" lvl="1" indent="-457200" defTabSz="1106488" eaLnBrk="0" fontAlgn="base" hangingPunct="0">
              <a:spcBef>
                <a:spcPct val="20000"/>
              </a:spcBef>
              <a:spcAft>
                <a:spcPct val="0"/>
              </a:spcAft>
              <a:buClr>
                <a:srgbClr val="000000"/>
              </a:buClr>
              <a:defRPr/>
            </a:pPr>
            <a:r>
              <a:rPr lang="en-US" altLang="en-US" sz="2000"/>
              <a:t>Can be from a character pointer (more on this later).</a:t>
            </a:r>
          </a:p>
          <a:p>
            <a:pPr marL="503238" indent="-457200" defTabSz="1106488" eaLnBrk="0" fontAlgn="base" hangingPunct="0">
              <a:spcBef>
                <a:spcPct val="20000"/>
              </a:spcBef>
              <a:spcAft>
                <a:spcPct val="0"/>
              </a:spcAft>
              <a:buClr>
                <a:srgbClr val="000000"/>
              </a:buClr>
              <a:defRPr/>
            </a:pPr>
            <a:r>
              <a:rPr lang="en-US" altLang="en-US" sz="2000"/>
              <a:t>printf knows how much to print out because of the NULL character at the end of all strings</a:t>
            </a:r>
          </a:p>
          <a:p>
            <a:pPr marL="960438" lvl="1" indent="-457200" defTabSz="1106488" eaLnBrk="0" fontAlgn="base" hangingPunct="0">
              <a:spcBef>
                <a:spcPct val="20000"/>
              </a:spcBef>
              <a:spcAft>
                <a:spcPct val="0"/>
              </a:spcAft>
              <a:buClr>
                <a:srgbClr val="000000"/>
              </a:buClr>
              <a:defRPr/>
            </a:pPr>
            <a:endParaRPr kumimoji="0" lang="en-US" altLang="en-US" sz="2000" b="0" i="0" u="none" strike="noStrike" kern="1200" cap="none" spc="0" normalizeH="0" baseline="0" noProof="0">
              <a:ln>
                <a:noFill/>
              </a:ln>
              <a:effectLst/>
              <a:uLnTx/>
              <a:uFillTx/>
              <a:ea typeface="+mn-ea"/>
              <a:cs typeface="+mn-cs"/>
            </a:endParaRPr>
          </a:p>
          <a:p>
            <a:pPr marL="503238" indent="-457200" defTabSz="1106488" eaLnBrk="0" fontAlgn="base" hangingPunct="0">
              <a:spcBef>
                <a:spcPct val="20000"/>
              </a:spcBef>
              <a:spcAft>
                <a:spcPct val="0"/>
              </a:spcAft>
              <a:buClr>
                <a:srgbClr val="000000"/>
              </a:buClr>
              <a:defRPr/>
            </a:pPr>
            <a:endParaRPr kumimoji="0" lang="en-US" altLang="en-US" sz="2000" b="0" i="0" u="none" strike="noStrike" kern="1200" cap="none" spc="0" normalizeH="0" baseline="0" noProof="0">
              <a:ln>
                <a:noFill/>
              </a:ln>
              <a:effectLst/>
              <a:uLnTx/>
              <a:uFillTx/>
              <a:latin typeface="Arial"/>
              <a:ea typeface="+mn-ea"/>
              <a:cs typeface="+mn-cs"/>
            </a:endParaRPr>
          </a:p>
          <a:p>
            <a:pPr lvl="1"/>
            <a:endParaRPr lang="en-CA" sz="2000"/>
          </a:p>
        </p:txBody>
      </p:sp>
    </p:spTree>
    <p:extLst>
      <p:ext uri="{BB962C8B-B14F-4D97-AF65-F5344CB8AC3E}">
        <p14:creationId xmlns:p14="http://schemas.microsoft.com/office/powerpoint/2010/main" val="21096143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D42-3A60-42CE-BD53-84F4961B5BE0}"/>
              </a:ext>
            </a:extLst>
          </p:cNvPr>
          <p:cNvSpPr>
            <a:spLocks noGrp="1"/>
          </p:cNvSpPr>
          <p:nvPr>
            <p:ph type="title"/>
          </p:nvPr>
        </p:nvSpPr>
        <p:spPr/>
        <p:txBody>
          <a:bodyPr/>
          <a:lstStyle/>
          <a:p>
            <a:r>
              <a:rPr lang="en-CA" dirty="0"/>
              <a:t>Example</a:t>
            </a:r>
          </a:p>
        </p:txBody>
      </p:sp>
      <p:sp>
        <p:nvSpPr>
          <p:cNvPr id="4" name="TextBox 3">
            <a:extLst>
              <a:ext uri="{FF2B5EF4-FFF2-40B4-BE49-F238E27FC236}">
                <a16:creationId xmlns:a16="http://schemas.microsoft.com/office/drawing/2014/main" id="{F11802FC-CB4B-409D-8709-8B9C5F97633B}"/>
              </a:ext>
            </a:extLst>
          </p:cNvPr>
          <p:cNvSpPr txBox="1"/>
          <p:nvPr/>
        </p:nvSpPr>
        <p:spPr>
          <a:xfrm>
            <a:off x="2971060" y="1690688"/>
            <a:ext cx="6249880" cy="4247317"/>
          </a:xfrm>
          <a:prstGeom prst="rect">
            <a:avLst/>
          </a:prstGeom>
          <a:blipFill>
            <a:blip r:embed="rId2"/>
            <a:tile tx="0" ty="0" sx="100000" sy="100000" flip="none" algn="tl"/>
          </a:blipFill>
        </p:spPr>
        <p:txBody>
          <a:bodyPr wrap="square" rtlCol="0">
            <a:spAutoFit/>
          </a:bodyPr>
          <a:lstStyle/>
          <a:p>
            <a:pPr>
              <a:buFont typeface="Monotype Sorts" pitchFamily="2" charset="2"/>
              <a:buNone/>
            </a:pPr>
            <a:r>
              <a:rPr lang="en-US" altLang="en-US" sz="1800" dirty="0"/>
              <a:t> char str[10]="</a:t>
            </a:r>
            <a:r>
              <a:rPr lang="en-US" altLang="en-US" sz="1800" dirty="0" err="1"/>
              <a:t>unix</a:t>
            </a:r>
            <a:r>
              <a:rPr lang="en-US" altLang="en-US" sz="1800" dirty="0"/>
              <a:t> and c";</a:t>
            </a:r>
          </a:p>
          <a:p>
            <a:pPr>
              <a:buFont typeface="Monotype Sorts" pitchFamily="2" charset="2"/>
              <a:buNone/>
            </a:pPr>
            <a:endParaRPr lang="en-US" altLang="en-US" sz="1800" dirty="0"/>
          </a:p>
          <a:p>
            <a:pPr>
              <a:buFont typeface="Monotype Sorts" pitchFamily="2" charset="2"/>
              <a:buNone/>
            </a:pPr>
            <a:r>
              <a:rPr lang="en-US" altLang="en-US" sz="1800" dirty="0"/>
              <a:t>  </a:t>
            </a:r>
            <a:r>
              <a:rPr lang="en-US" altLang="en-US" sz="1800" dirty="0" err="1"/>
              <a:t>printf</a:t>
            </a:r>
            <a:r>
              <a:rPr lang="en-US" altLang="en-US" sz="1800" dirty="0"/>
              <a:t>("%s", str);</a:t>
            </a:r>
          </a:p>
          <a:p>
            <a:pPr>
              <a:buFont typeface="Monotype Sorts" pitchFamily="2" charset="2"/>
              <a:buNone/>
            </a:pPr>
            <a:r>
              <a:rPr lang="en-US" altLang="en-US" sz="1800" dirty="0"/>
              <a:t>  </a:t>
            </a:r>
            <a:r>
              <a:rPr lang="en-US" altLang="en-US" sz="1800" dirty="0" err="1"/>
              <a:t>printf</a:t>
            </a:r>
            <a:r>
              <a:rPr lang="en-US" altLang="en-US" sz="1800" dirty="0"/>
              <a:t>("\n");</a:t>
            </a:r>
          </a:p>
          <a:p>
            <a:pPr>
              <a:buFont typeface="Monotype Sorts" pitchFamily="2" charset="2"/>
              <a:buNone/>
            </a:pPr>
            <a:r>
              <a:rPr lang="en-US" altLang="en-US" sz="1800" dirty="0"/>
              <a:t>  str[6]='\0';</a:t>
            </a:r>
          </a:p>
          <a:p>
            <a:pPr>
              <a:buFont typeface="Monotype Sorts" pitchFamily="2" charset="2"/>
              <a:buNone/>
            </a:pPr>
            <a:r>
              <a:rPr lang="en-US" altLang="en-US" sz="1800" dirty="0"/>
              <a:t>  </a:t>
            </a:r>
            <a:r>
              <a:rPr lang="en-US" altLang="en-US" sz="1800" dirty="0" err="1"/>
              <a:t>printf</a:t>
            </a:r>
            <a:r>
              <a:rPr lang="en-US" altLang="en-US" sz="1800" dirty="0"/>
              <a:t>("%s", str);</a:t>
            </a:r>
          </a:p>
          <a:p>
            <a:pPr>
              <a:buFont typeface="Monotype Sorts" pitchFamily="2" charset="2"/>
              <a:buNone/>
            </a:pPr>
            <a:r>
              <a:rPr lang="en-US" altLang="en-US" sz="1800" dirty="0"/>
              <a:t>  </a:t>
            </a:r>
            <a:r>
              <a:rPr lang="en-US" altLang="en-US" sz="1800" dirty="0" err="1"/>
              <a:t>printf</a:t>
            </a:r>
            <a:r>
              <a:rPr lang="en-US" altLang="en-US" sz="1800" dirty="0"/>
              <a:t>("\n");</a:t>
            </a:r>
          </a:p>
          <a:p>
            <a:pPr>
              <a:buFont typeface="Monotype Sorts" pitchFamily="2" charset="2"/>
              <a:buNone/>
            </a:pPr>
            <a:endParaRPr lang="en-US" altLang="en-US" sz="1800" dirty="0"/>
          </a:p>
          <a:p>
            <a:pPr>
              <a:buFont typeface="Monotype Sorts" pitchFamily="2" charset="2"/>
              <a:buNone/>
            </a:pPr>
            <a:r>
              <a:rPr lang="en-US" altLang="en-US" sz="1800" dirty="0"/>
              <a:t>  </a:t>
            </a:r>
            <a:r>
              <a:rPr lang="en-US" altLang="en-US" sz="1800" dirty="0" err="1"/>
              <a:t>printf</a:t>
            </a:r>
            <a:r>
              <a:rPr lang="en-US" altLang="en-US" sz="1800" dirty="0"/>
              <a:t>("\n");</a:t>
            </a:r>
          </a:p>
          <a:p>
            <a:pPr>
              <a:buFont typeface="Monotype Sorts" pitchFamily="2" charset="2"/>
              <a:buNone/>
            </a:pPr>
            <a:r>
              <a:rPr lang="en-US" altLang="en-US" sz="1800" dirty="0"/>
              <a:t>  </a:t>
            </a:r>
            <a:r>
              <a:rPr lang="en-US" altLang="en-US" sz="1800" dirty="0" err="1"/>
              <a:t>printf</a:t>
            </a:r>
            <a:r>
              <a:rPr lang="en-US" altLang="en-US" sz="1800" dirty="0"/>
              <a:t>(str);</a:t>
            </a:r>
          </a:p>
          <a:p>
            <a:pPr>
              <a:buFont typeface="Monotype Sorts" pitchFamily="2" charset="2"/>
              <a:buNone/>
            </a:pPr>
            <a:r>
              <a:rPr lang="en-US" altLang="en-US" sz="1800" dirty="0"/>
              <a:t>  </a:t>
            </a:r>
            <a:r>
              <a:rPr lang="en-US" altLang="en-US" sz="1800" dirty="0" err="1"/>
              <a:t>printf</a:t>
            </a:r>
            <a:r>
              <a:rPr lang="en-US" altLang="en-US" sz="1800" dirty="0"/>
              <a:t>("\n");</a:t>
            </a:r>
          </a:p>
          <a:p>
            <a:pPr>
              <a:buFont typeface="Monotype Sorts" pitchFamily="2" charset="2"/>
              <a:buNone/>
            </a:pPr>
            <a:r>
              <a:rPr lang="en-US" altLang="en-US" sz="1800" dirty="0"/>
              <a:t>  str[2]='%';</a:t>
            </a:r>
          </a:p>
          <a:p>
            <a:pPr>
              <a:buFont typeface="Monotype Sorts" pitchFamily="2" charset="2"/>
              <a:buNone/>
            </a:pPr>
            <a:r>
              <a:rPr lang="en-US" altLang="en-US" sz="1800" dirty="0"/>
              <a:t>  </a:t>
            </a:r>
            <a:r>
              <a:rPr lang="en-US" altLang="en-US" sz="1800" dirty="0" err="1"/>
              <a:t>printf</a:t>
            </a:r>
            <a:r>
              <a:rPr lang="en-US" altLang="en-US" sz="1800" dirty="0"/>
              <a:t>(str);</a:t>
            </a:r>
          </a:p>
          <a:p>
            <a:pPr>
              <a:buFont typeface="Monotype Sorts" pitchFamily="2" charset="2"/>
              <a:buNone/>
            </a:pPr>
            <a:r>
              <a:rPr lang="en-US" altLang="en-US" sz="1800" dirty="0"/>
              <a:t>  </a:t>
            </a:r>
            <a:r>
              <a:rPr lang="en-US" altLang="en-US" sz="1800" dirty="0" err="1"/>
              <a:t>printf</a:t>
            </a:r>
            <a:r>
              <a:rPr lang="en-US" altLang="en-US" sz="1800" dirty="0"/>
              <a:t>("\n");</a:t>
            </a:r>
          </a:p>
          <a:p>
            <a:endParaRPr lang="en-CA" dirty="0"/>
          </a:p>
        </p:txBody>
      </p:sp>
    </p:spTree>
    <p:extLst>
      <p:ext uri="{BB962C8B-B14F-4D97-AF65-F5344CB8AC3E}">
        <p14:creationId xmlns:p14="http://schemas.microsoft.com/office/powerpoint/2010/main" val="22263845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585212-93AF-472E-84C1-E11F47E61EF1}"/>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More Work</a:t>
            </a:r>
          </a:p>
        </p:txBody>
      </p:sp>
      <p:sp>
        <p:nvSpPr>
          <p:cNvPr id="3" name="Content Placeholder 2">
            <a:extLst>
              <a:ext uri="{FF2B5EF4-FFF2-40B4-BE49-F238E27FC236}">
                <a16:creationId xmlns:a16="http://schemas.microsoft.com/office/drawing/2014/main" id="{95C27AA1-E7EE-47CC-90F4-1132C875B2A2}"/>
              </a:ext>
            </a:extLst>
          </p:cNvPr>
          <p:cNvSpPr>
            <a:spLocks noGrp="1"/>
          </p:cNvSpPr>
          <p:nvPr>
            <p:ph idx="1"/>
          </p:nvPr>
        </p:nvSpPr>
        <p:spPr>
          <a:xfrm>
            <a:off x="4810259" y="649480"/>
            <a:ext cx="6555347" cy="5546047"/>
          </a:xfrm>
        </p:spPr>
        <p:txBody>
          <a:bodyPr anchor="ctr">
            <a:normAutofit/>
          </a:bodyPr>
          <a:lstStyle/>
          <a:p>
            <a:r>
              <a:rPr lang="en-CA" sz="2000" dirty="0"/>
              <a:t>Research:</a:t>
            </a:r>
          </a:p>
          <a:p>
            <a:pPr lvl="1"/>
            <a:r>
              <a:rPr lang="en-CA" sz="2000" dirty="0"/>
              <a:t>Printing with the puts() function.</a:t>
            </a:r>
          </a:p>
          <a:p>
            <a:pPr lvl="1"/>
            <a:r>
              <a:rPr lang="en-CA" sz="2000" dirty="0"/>
              <a:t>String input with the gets() function.</a:t>
            </a:r>
          </a:p>
          <a:p>
            <a:pPr lvl="1"/>
            <a:r>
              <a:rPr lang="en-CA" sz="2000" dirty="0"/>
              <a:t>Lastly, inputting strings with the </a:t>
            </a:r>
            <a:r>
              <a:rPr lang="en-CA" sz="2000" dirty="0" err="1"/>
              <a:t>scanf</a:t>
            </a:r>
            <a:r>
              <a:rPr lang="en-CA" sz="2000" dirty="0"/>
              <a:t> function</a:t>
            </a:r>
          </a:p>
          <a:p>
            <a:r>
              <a:rPr lang="en-CA" sz="2000" dirty="0"/>
              <a:t>Play around with it and have fun.</a:t>
            </a:r>
          </a:p>
          <a:p>
            <a:pPr lvl="1"/>
            <a:r>
              <a:rPr lang="en-CA" sz="2000" dirty="0"/>
              <a:t>Did you take the string datatype for granted before?</a:t>
            </a:r>
          </a:p>
        </p:txBody>
      </p:sp>
    </p:spTree>
    <p:extLst>
      <p:ext uri="{BB962C8B-B14F-4D97-AF65-F5344CB8AC3E}">
        <p14:creationId xmlns:p14="http://schemas.microsoft.com/office/powerpoint/2010/main" val="3731577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47F674957A2794AAA3485D363A83097" ma:contentTypeVersion="7" ma:contentTypeDescription="Create a new document." ma:contentTypeScope="" ma:versionID="81037fe76ca37e4d458f6b12f556e659">
  <xsd:schema xmlns:xsd="http://www.w3.org/2001/XMLSchema" xmlns:xs="http://www.w3.org/2001/XMLSchema" xmlns:p="http://schemas.microsoft.com/office/2006/metadata/properties" xmlns:ns3="a4a27f17-d609-4dec-ad76-8ee790905f67" xmlns:ns4="19ab2e2b-bcb2-4f08-a38c-8783603e134e" targetNamespace="http://schemas.microsoft.com/office/2006/metadata/properties" ma:root="true" ma:fieldsID="b84fb3ad45bfdbc5aa4d65de25180d73" ns3:_="" ns4:_="">
    <xsd:import namespace="a4a27f17-d609-4dec-ad76-8ee790905f67"/>
    <xsd:import namespace="19ab2e2b-bcb2-4f08-a38c-8783603e134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a27f17-d609-4dec-ad76-8ee790905f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ab2e2b-bcb2-4f08-a38c-8783603e134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633446-B160-4B4D-B016-10A694527787}">
  <ds:schemaRefs>
    <ds:schemaRef ds:uri="http://schemas.microsoft.com/sharepoint/v3/contenttype/forms"/>
  </ds:schemaRefs>
</ds:datastoreItem>
</file>

<file path=customXml/itemProps2.xml><?xml version="1.0" encoding="utf-8"?>
<ds:datastoreItem xmlns:ds="http://schemas.openxmlformats.org/officeDocument/2006/customXml" ds:itemID="{42CE7A54-B856-4CAA-A716-B78652D5D136}">
  <ds:schemaRefs>
    <ds:schemaRef ds:uri="http://purl.org/dc/dcmitype/"/>
    <ds:schemaRef ds:uri="http://purl.org/dc/terms/"/>
    <ds:schemaRef ds:uri="http://schemas.openxmlformats.org/package/2006/metadata/core-properties"/>
    <ds:schemaRef ds:uri="19ab2e2b-bcb2-4f08-a38c-8783603e134e"/>
    <ds:schemaRef ds:uri="http://schemas.microsoft.com/office/infopath/2007/PartnerControls"/>
    <ds:schemaRef ds:uri="http://schemas.microsoft.com/office/2006/documentManagement/types"/>
    <ds:schemaRef ds:uri="http://www.w3.org/XML/1998/namespace"/>
    <ds:schemaRef ds:uri="http://purl.org/dc/elements/1.1/"/>
    <ds:schemaRef ds:uri="a4a27f17-d609-4dec-ad76-8ee790905f67"/>
    <ds:schemaRef ds:uri="http://schemas.microsoft.com/office/2006/metadata/properties"/>
  </ds:schemaRefs>
</ds:datastoreItem>
</file>

<file path=customXml/itemProps3.xml><?xml version="1.0" encoding="utf-8"?>
<ds:datastoreItem xmlns:ds="http://schemas.openxmlformats.org/officeDocument/2006/customXml" ds:itemID="{06A02C16-77AF-4DEC-A84B-1F0D7F8333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a27f17-d609-4dec-ad76-8ee790905f67"/>
    <ds:schemaRef ds:uri="19ab2e2b-bcb2-4f08-a38c-8783603e13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868</TotalTime>
  <Words>4723</Words>
  <Application>Microsoft Office PowerPoint</Application>
  <PresentationFormat>Widescreen</PresentationFormat>
  <Paragraphs>386</Paragraphs>
  <Slides>93</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Calibri</vt:lpstr>
      <vt:lpstr>Calibri Light</vt:lpstr>
      <vt:lpstr>euclid_circular_a</vt:lpstr>
      <vt:lpstr>Monotype Sorts</vt:lpstr>
      <vt:lpstr>Office Theme</vt:lpstr>
      <vt:lpstr>COIS 3320: Fundamentals of Operating Systems</vt:lpstr>
      <vt:lpstr>Overview</vt:lpstr>
      <vt:lpstr>Announcements/Reminders</vt:lpstr>
      <vt:lpstr>Recap (1)</vt:lpstr>
      <vt:lpstr>Recap (2)</vt:lpstr>
      <vt:lpstr>Recap (2)</vt:lpstr>
      <vt:lpstr>Scheduling (Refresher)</vt:lpstr>
      <vt:lpstr>Response Time</vt:lpstr>
      <vt:lpstr>Time Sharing Performance – Visualized - 1</vt:lpstr>
      <vt:lpstr>Time Sharing Performance – Visualized - 2</vt:lpstr>
      <vt:lpstr>Time Sharing Performance – Visualized - 3</vt:lpstr>
      <vt:lpstr>Time Sharing Performance – Visualized - 4</vt:lpstr>
      <vt:lpstr>Time Sharing Performance – Visualized - 5</vt:lpstr>
      <vt:lpstr>Time Sharing Performance – Visualized - 6</vt:lpstr>
      <vt:lpstr>Time Sharing Performance – Visualized - 7</vt:lpstr>
      <vt:lpstr>Time Sharing Performance – Visualized - 8</vt:lpstr>
      <vt:lpstr>Time Sharing Performance – Visualized - 9</vt:lpstr>
      <vt:lpstr>Verdict</vt:lpstr>
      <vt:lpstr>Exercise</vt:lpstr>
      <vt:lpstr>Exercise – Solution</vt:lpstr>
      <vt:lpstr>Real Time Process Scheduling</vt:lpstr>
      <vt:lpstr>Visualizing A RM Algorithm – 1</vt:lpstr>
      <vt:lpstr>Visualizing A RM Algorithm – 2</vt:lpstr>
      <vt:lpstr>Visualizing A RM Algorithm – 3</vt:lpstr>
      <vt:lpstr>Visualizing A RM Algorithm – 4</vt:lpstr>
      <vt:lpstr>Visualizing A RM Algorithm – 5</vt:lpstr>
      <vt:lpstr>Visualizing A RM Algorithm – 6</vt:lpstr>
      <vt:lpstr>Visualizing A RM Algorithm – 7</vt:lpstr>
      <vt:lpstr>Visualizing A RM Algorithm – 8</vt:lpstr>
      <vt:lpstr>Visualizing A RM Algorithm – 9</vt:lpstr>
      <vt:lpstr>Earliest Deadline First (EDF)</vt:lpstr>
      <vt:lpstr>EDF Visualized – 1</vt:lpstr>
      <vt:lpstr>EDF Visualized – 2</vt:lpstr>
      <vt:lpstr>EDF Visualized – 3</vt:lpstr>
      <vt:lpstr>EDF Visualized – 4</vt:lpstr>
      <vt:lpstr>EDF Visualized – 5</vt:lpstr>
      <vt:lpstr>EDF Visualized – 6</vt:lpstr>
      <vt:lpstr>EDF Visualized – 7</vt:lpstr>
      <vt:lpstr>EDF Visualized – 8</vt:lpstr>
      <vt:lpstr>Important Terms</vt:lpstr>
      <vt:lpstr>EDF Versus RM</vt:lpstr>
      <vt:lpstr>Combined Approaches to Scheduling</vt:lpstr>
      <vt:lpstr>2-Tier Approach w/Floating Priorities</vt:lpstr>
      <vt:lpstr>Onto Concurrency</vt:lpstr>
      <vt:lpstr>Process Interactions – Concurrency</vt:lpstr>
      <vt:lpstr>Critical Section – Visualized -1 </vt:lpstr>
      <vt:lpstr>Critical Section – Visualized - 2</vt:lpstr>
      <vt:lpstr>Critical Section – Visualized - 3</vt:lpstr>
      <vt:lpstr>Critical Section – Visualized - 4</vt:lpstr>
      <vt:lpstr>Critical Section – Visualized - 5</vt:lpstr>
      <vt:lpstr>Critical Section – Visualized - 6</vt:lpstr>
      <vt:lpstr>Critical Section – Visualized - 7</vt:lpstr>
      <vt:lpstr>Critical Section – Visualized - 8</vt:lpstr>
      <vt:lpstr>Critical Section – Visualized - 9</vt:lpstr>
      <vt:lpstr>Exercise</vt:lpstr>
      <vt:lpstr>Exercise – Solution</vt:lpstr>
      <vt:lpstr>Critical Section Problem Solutions</vt:lpstr>
      <vt:lpstr>Critical Section Problem (CSP) – Solution</vt:lpstr>
      <vt:lpstr>CSP – Solutions Visualized – 1</vt:lpstr>
      <vt:lpstr>CSP – Solutions Visualized – 2</vt:lpstr>
      <vt:lpstr>CSP – Solutions Visualized – 3</vt:lpstr>
      <vt:lpstr>CSP – Solutions Visualized – 4</vt:lpstr>
      <vt:lpstr>CSP – Solutions Visualized – 5</vt:lpstr>
      <vt:lpstr>CSP – Solutions Visualized – 6</vt:lpstr>
      <vt:lpstr>CSP – Solutions Visualized – 7</vt:lpstr>
      <vt:lpstr>CSP – Solutions Visualized – 8</vt:lpstr>
      <vt:lpstr>Process Cooperation</vt:lpstr>
      <vt:lpstr>CSP - Solution</vt:lpstr>
      <vt:lpstr>Semaphores</vt:lpstr>
      <vt:lpstr>Operations on Semaphore – Visualized – 1 </vt:lpstr>
      <vt:lpstr>Operations on Semaphore – Visualized – 2 </vt:lpstr>
      <vt:lpstr>Operations on Semaphore – Visualized – 3</vt:lpstr>
      <vt:lpstr>Operations on Semaphore – Visualized – 4</vt:lpstr>
      <vt:lpstr>Operations on Semaphore – Visualized – 5</vt:lpstr>
      <vt:lpstr>Operations on Semaphore – Visualized – 6</vt:lpstr>
      <vt:lpstr>Operations on Semaphore – Visualized – 7</vt:lpstr>
      <vt:lpstr>Operations on Semaphore – Visualized – 8</vt:lpstr>
      <vt:lpstr>Operations on Semaphore – Visualized – 9</vt:lpstr>
      <vt:lpstr>Operations on Semaphore – Visualized – 10</vt:lpstr>
      <vt:lpstr>Exercise</vt:lpstr>
      <vt:lpstr>Exercise – Solution</vt:lpstr>
      <vt:lpstr>CSP Using Semaphores</vt:lpstr>
      <vt:lpstr>Onto C Programming!</vt:lpstr>
      <vt:lpstr>Functions in C</vt:lpstr>
      <vt:lpstr>Function Prototype in C</vt:lpstr>
      <vt:lpstr>PowerPoint Presentation</vt:lpstr>
      <vt:lpstr>PowerPoint Presentation</vt:lpstr>
      <vt:lpstr>Strings in C</vt:lpstr>
      <vt:lpstr>Accessing Individual Characters</vt:lpstr>
      <vt:lpstr>String Literals</vt:lpstr>
      <vt:lpstr>Printing Strings with Printf()</vt:lpstr>
      <vt:lpstr>Example</vt:lpstr>
      <vt:lpstr>More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COIS 3320: Fundamentals of Operating Systems</dc:title>
  <dc:creator>Alaadin Addas</dc:creator>
  <cp:lastModifiedBy>Alaadin Addas</cp:lastModifiedBy>
  <cp:revision>4</cp:revision>
  <dcterms:created xsi:type="dcterms:W3CDTF">2021-02-05T00:09:06Z</dcterms:created>
  <dcterms:modified xsi:type="dcterms:W3CDTF">2021-02-05T18:38:38Z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0x010100E47F674957A2794AAA3485D363A83097</vt:lpwstr>
  </property>
</Properties>
</file>